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2.xml" ContentType="application/vnd.openxmlformats-officedocument.presentationml.notesSl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34"/>
  </p:notesMasterIdLst>
  <p:sldIdLst>
    <p:sldId id="285" r:id="rId3"/>
    <p:sldId id="283" r:id="rId4"/>
    <p:sldId id="332" r:id="rId5"/>
    <p:sldId id="328" r:id="rId6"/>
    <p:sldId id="333" r:id="rId7"/>
    <p:sldId id="352" r:id="rId8"/>
    <p:sldId id="319" r:id="rId9"/>
    <p:sldId id="334" r:id="rId10"/>
    <p:sldId id="348" r:id="rId11"/>
    <p:sldId id="349" r:id="rId12"/>
    <p:sldId id="350" r:id="rId13"/>
    <p:sldId id="336" r:id="rId14"/>
    <p:sldId id="353" r:id="rId15"/>
    <p:sldId id="337" r:id="rId16"/>
    <p:sldId id="340" r:id="rId17"/>
    <p:sldId id="351" r:id="rId18"/>
    <p:sldId id="338" r:id="rId19"/>
    <p:sldId id="339" r:id="rId20"/>
    <p:sldId id="311" r:id="rId21"/>
    <p:sldId id="354" r:id="rId22"/>
    <p:sldId id="355" r:id="rId23"/>
    <p:sldId id="356" r:id="rId24"/>
    <p:sldId id="341" r:id="rId25"/>
    <p:sldId id="342" r:id="rId26"/>
    <p:sldId id="346" r:id="rId27"/>
    <p:sldId id="345" r:id="rId28"/>
    <p:sldId id="343" r:id="rId29"/>
    <p:sldId id="344" r:id="rId30"/>
    <p:sldId id="321" r:id="rId31"/>
    <p:sldId id="347" r:id="rId32"/>
    <p:sldId id="28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006600"/>
    <a:srgbClr val="0088EE"/>
    <a:srgbClr val="493BB3"/>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026" y="108"/>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D8B676-1CB1-42FF-BDD8-8DD738DE7F77}" type="datetimeFigureOut">
              <a:rPr lang="en-US" smtClean="0"/>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5146E-4D92-4582-AC5B-3027466DF35C}" type="slidenum">
              <a:rPr lang="en-US" smtClean="0"/>
              <a:t>‹#›</a:t>
            </a:fld>
            <a:endParaRPr lang="en-US"/>
          </a:p>
        </p:txBody>
      </p:sp>
    </p:spTree>
    <p:extLst>
      <p:ext uri="{BB962C8B-B14F-4D97-AF65-F5344CB8AC3E}">
        <p14:creationId xmlns:p14="http://schemas.microsoft.com/office/powerpoint/2010/main" val="4075261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7FB7EBFD-8875-414B-9785-7BD5747D899E}" type="datetime7">
              <a:rPr lang="en-US" smtClean="0"/>
              <a:t>Jun-18</a:t>
            </a:fld>
            <a:endParaRPr lang="en-US"/>
          </a:p>
        </p:txBody>
      </p:sp>
    </p:spTree>
    <p:extLst>
      <p:ext uri="{BB962C8B-B14F-4D97-AF65-F5344CB8AC3E}">
        <p14:creationId xmlns:p14="http://schemas.microsoft.com/office/powerpoint/2010/main" val="41566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3E035FB6-0469-4905-B613-29E46B00C412}" type="datetime7">
              <a:rPr lang="en-US" smtClean="0"/>
              <a:t>Jun-18</a:t>
            </a:fld>
            <a:endParaRPr lang="en-US"/>
          </a:p>
        </p:txBody>
      </p:sp>
    </p:spTree>
    <p:extLst>
      <p:ext uri="{BB962C8B-B14F-4D97-AF65-F5344CB8AC3E}">
        <p14:creationId xmlns:p14="http://schemas.microsoft.com/office/powerpoint/2010/main" val="5452970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5">
                <a:lumMod val="50000"/>
              </a:schemeClr>
            </a:gs>
            <a:gs pos="74000">
              <a:schemeClr val="accent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4598990"/>
            <a:ext cx="7772400" cy="1470025"/>
          </a:xfrm>
        </p:spPr>
        <p:txBody>
          <a:bodyPr anchor="b" anchorCtr="0"/>
          <a:lstStyle>
            <a:lvl1pPr algn="ct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1" y="5943600"/>
            <a:ext cx="7772400" cy="1752600"/>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
        <p:nvSpPr>
          <p:cNvPr id="7" name="Rectangle 6"/>
          <p:cNvSpPr/>
          <p:nvPr/>
        </p:nvSpPr>
        <p:spPr>
          <a:xfrm>
            <a:off x="0" y="0"/>
            <a:ext cx="9144000" cy="6858000"/>
          </a:xfrm>
          <a:prstGeom prst="rect">
            <a:avLst/>
          </a:prstGeom>
          <a:gradFill>
            <a:gsLst>
              <a:gs pos="73000">
                <a:schemeClr val="accent4">
                  <a:lumMod val="24000"/>
                  <a:lumOff val="76000"/>
                </a:schemeClr>
              </a:gs>
              <a:gs pos="20000">
                <a:schemeClr val="accent4">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 y="-7072"/>
            <a:ext cx="9143999" cy="6636471"/>
          </a:xfrm>
          <a:custGeom>
            <a:avLst/>
            <a:gdLst/>
            <a:ahLst/>
            <a:cxnLst/>
            <a:rect l="l" t="t" r="r" b="b"/>
            <a:pathLst>
              <a:path w="9143999" h="6636471">
                <a:moveTo>
                  <a:pt x="9143999" y="0"/>
                </a:moveTo>
                <a:lnTo>
                  <a:pt x="9143999" y="6626033"/>
                </a:lnTo>
                <a:lnTo>
                  <a:pt x="21020" y="6636471"/>
                </a:lnTo>
                <a:lnTo>
                  <a:pt x="0" y="6625367"/>
                </a:lnTo>
                <a:lnTo>
                  <a:pt x="0" y="2488380"/>
                </a:lnTo>
                <a:cubicBezTo>
                  <a:pt x="6693" y="2483234"/>
                  <a:pt x="13840" y="2478787"/>
                  <a:pt x="21020" y="2474374"/>
                </a:cubicBezTo>
                <a:cubicBezTo>
                  <a:pt x="3869453" y="5102360"/>
                  <a:pt x="5382718" y="4897774"/>
                  <a:pt x="914399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15008"/>
            <a:ext cx="9175532" cy="6348236"/>
          </a:xfrm>
          <a:custGeom>
            <a:avLst/>
            <a:gdLst/>
            <a:ahLst/>
            <a:cxnLst/>
            <a:rect l="l" t="t" r="r" b="b"/>
            <a:pathLst>
              <a:path w="9175532" h="6348236">
                <a:moveTo>
                  <a:pt x="9154512" y="0"/>
                </a:moveTo>
                <a:cubicBezTo>
                  <a:pt x="9161519" y="2112579"/>
                  <a:pt x="9168525" y="4225159"/>
                  <a:pt x="9175532" y="6337738"/>
                </a:cubicBezTo>
                <a:lnTo>
                  <a:pt x="0" y="63482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spTree>
    <p:extLst>
      <p:ext uri="{BB962C8B-B14F-4D97-AF65-F5344CB8AC3E}">
        <p14:creationId xmlns:p14="http://schemas.microsoft.com/office/powerpoint/2010/main" val="1782623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8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11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100"/>
                                        <p:tgtEl>
                                          <p:spTgt spid="14"/>
                                        </p:tgtEl>
                                      </p:cBhvr>
                                    </p:animEffect>
                                  </p:childTnLst>
                                </p:cTn>
                              </p:par>
                              <p:par>
                                <p:cTn id="20" presetID="42" presetClass="entr" presetSubtype="0" fill="hold" nodeType="withEffect">
                                  <p:stCondLst>
                                    <p:cond delay="3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400"/>
                                        <p:tgtEl>
                                          <p:spTgt spid="15"/>
                                        </p:tgtEl>
                                      </p:cBhvr>
                                    </p:animEffect>
                                    <p:anim calcmode="lin" valueType="num">
                                      <p:cBhvr>
                                        <p:cTn id="28" dur="400" fill="hold"/>
                                        <p:tgtEl>
                                          <p:spTgt spid="15"/>
                                        </p:tgtEl>
                                        <p:attrNameLst>
                                          <p:attrName>ppt_x</p:attrName>
                                        </p:attrNameLst>
                                      </p:cBhvr>
                                      <p:tavLst>
                                        <p:tav tm="0">
                                          <p:val>
                                            <p:strVal val="#ppt_x"/>
                                          </p:val>
                                        </p:tav>
                                        <p:tav tm="100000">
                                          <p:val>
                                            <p:strVal val="#ppt_x"/>
                                          </p:val>
                                        </p:tav>
                                      </p:tavLst>
                                    </p:anim>
                                    <p:anim calcmode="lin" valueType="num">
                                      <p:cBhvr>
                                        <p:cTn id="29" dur="4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400"/>
                                        <p:tgtEl>
                                          <p:spTgt spid="18"/>
                                        </p:tgtEl>
                                      </p:cBhvr>
                                    </p:animEffect>
                                    <p:anim calcmode="lin" valueType="num">
                                      <p:cBhvr>
                                        <p:cTn id="33" dur="400" fill="hold"/>
                                        <p:tgtEl>
                                          <p:spTgt spid="18"/>
                                        </p:tgtEl>
                                        <p:attrNameLst>
                                          <p:attrName>ppt_x</p:attrName>
                                        </p:attrNameLst>
                                      </p:cBhvr>
                                      <p:tavLst>
                                        <p:tav tm="0">
                                          <p:val>
                                            <p:strVal val="#ppt_x"/>
                                          </p:val>
                                        </p:tav>
                                        <p:tav tm="100000">
                                          <p:val>
                                            <p:strVal val="#ppt_x"/>
                                          </p:val>
                                        </p:tav>
                                      </p:tavLst>
                                    </p:anim>
                                    <p:anim calcmode="lin" valueType="num">
                                      <p:cBhvr>
                                        <p:cTn id="34" dur="4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16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400"/>
                                        <p:tgtEl>
                                          <p:spTgt spid="19"/>
                                        </p:tgtEl>
                                      </p:cBhvr>
                                    </p:animEffect>
                                    <p:anim calcmode="lin" valueType="num">
                                      <p:cBhvr>
                                        <p:cTn id="38" dur="400" fill="hold"/>
                                        <p:tgtEl>
                                          <p:spTgt spid="19"/>
                                        </p:tgtEl>
                                        <p:attrNameLst>
                                          <p:attrName>ppt_x</p:attrName>
                                        </p:attrNameLst>
                                      </p:cBhvr>
                                      <p:tavLst>
                                        <p:tav tm="0">
                                          <p:val>
                                            <p:strVal val="#ppt_x"/>
                                          </p:val>
                                        </p:tav>
                                        <p:tav tm="100000">
                                          <p:val>
                                            <p:strVal val="#ppt_x"/>
                                          </p:val>
                                        </p:tav>
                                      </p:tavLst>
                                    </p:anim>
                                    <p:anim calcmode="lin" valueType="num">
                                      <p:cBhvr>
                                        <p:cTn id="39" dur="4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3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400"/>
                                        <p:tgtEl>
                                          <p:spTgt spid="16"/>
                                        </p:tgtEl>
                                      </p:cBhvr>
                                    </p:animEffect>
                                    <p:anim calcmode="lin" valueType="num">
                                      <p:cBhvr>
                                        <p:cTn id="43" dur="400" fill="hold"/>
                                        <p:tgtEl>
                                          <p:spTgt spid="16"/>
                                        </p:tgtEl>
                                        <p:attrNameLst>
                                          <p:attrName>ppt_x</p:attrName>
                                        </p:attrNameLst>
                                      </p:cBhvr>
                                      <p:tavLst>
                                        <p:tav tm="0">
                                          <p:val>
                                            <p:strVal val="#ppt_x"/>
                                          </p:val>
                                        </p:tav>
                                        <p:tav tm="100000">
                                          <p:val>
                                            <p:strVal val="#ppt_x"/>
                                          </p:val>
                                        </p:tav>
                                      </p:tavLst>
                                    </p:anim>
                                    <p:anim calcmode="lin" valueType="num">
                                      <p:cBhvr>
                                        <p:cTn id="44" dur="400" fill="hold"/>
                                        <p:tgtEl>
                                          <p:spTgt spid="16"/>
                                        </p:tgtEl>
                                        <p:attrNameLst>
                                          <p:attrName>ppt_y</p:attrName>
                                        </p:attrNameLst>
                                      </p:cBhvr>
                                      <p:tavLst>
                                        <p:tav tm="0">
                                          <p:val>
                                            <p:strVal val="#ppt_y+.1"/>
                                          </p:val>
                                        </p:tav>
                                        <p:tav tm="100000">
                                          <p:val>
                                            <p:strVal val="#ppt_y"/>
                                          </p:val>
                                        </p:tav>
                                      </p:tavLst>
                                    </p:anim>
                                  </p:childTnLst>
                                </p:cTn>
                              </p:par>
                              <p:par>
                                <p:cTn id="45" presetID="22" presetClass="entr" presetSubtype="8"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par>
                                <p:cTn id="48" presetID="22" presetClass="entr" presetSubtype="8" fill="hold" grpId="0" nodeType="withEffect">
                                  <p:stCondLst>
                                    <p:cond delay="30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28459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7910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940505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6/20/2018</a:t>
            </a:fld>
            <a:endParaRPr lang="en-US"/>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557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5">
                <a:lumMod val="50000"/>
              </a:schemeClr>
            </a:gs>
            <a:gs pos="74000">
              <a:schemeClr val="accent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1" y="4598990"/>
            <a:ext cx="7772400" cy="1470025"/>
          </a:xfrm>
        </p:spPr>
        <p:txBody>
          <a:bodyPr anchor="b" anchorCtr="0"/>
          <a:lstStyle>
            <a:lvl1pPr algn="ctr">
              <a:defRPr>
                <a:solidFill>
                  <a:schemeClr val="bg1">
                    <a:lumMod val="9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62001" y="5943600"/>
            <a:ext cx="7772400" cy="1752600"/>
          </a:xfrm>
        </p:spPr>
        <p:txBody>
          <a:bodyPr>
            <a:normAutofit/>
          </a:bodyPr>
          <a:lstStyle>
            <a:lvl1pPr marL="0" indent="0" algn="ctr">
              <a:buNone/>
              <a:defRPr sz="24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
        <p:nvSpPr>
          <p:cNvPr id="7" name="Rectangle 6"/>
          <p:cNvSpPr/>
          <p:nvPr userDrawn="1"/>
        </p:nvSpPr>
        <p:spPr>
          <a:xfrm>
            <a:off x="0" y="0"/>
            <a:ext cx="9144000" cy="6858000"/>
          </a:xfrm>
          <a:prstGeom prst="rect">
            <a:avLst/>
          </a:prstGeom>
          <a:gradFill>
            <a:gsLst>
              <a:gs pos="73000">
                <a:schemeClr val="accent4">
                  <a:lumMod val="24000"/>
                  <a:lumOff val="76000"/>
                </a:schemeClr>
              </a:gs>
              <a:gs pos="20000">
                <a:schemeClr val="accent4">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 y="-7072"/>
            <a:ext cx="9143999" cy="6636471"/>
          </a:xfrm>
          <a:custGeom>
            <a:avLst/>
            <a:gdLst/>
            <a:ahLst/>
            <a:cxnLst/>
            <a:rect l="l" t="t" r="r" b="b"/>
            <a:pathLst>
              <a:path w="9143999" h="6636471">
                <a:moveTo>
                  <a:pt x="9143999" y="0"/>
                </a:moveTo>
                <a:lnTo>
                  <a:pt x="9143999" y="6626033"/>
                </a:lnTo>
                <a:lnTo>
                  <a:pt x="21020" y="6636471"/>
                </a:lnTo>
                <a:lnTo>
                  <a:pt x="0" y="6625367"/>
                </a:lnTo>
                <a:lnTo>
                  <a:pt x="0" y="2488380"/>
                </a:lnTo>
                <a:cubicBezTo>
                  <a:pt x="6693" y="2483234"/>
                  <a:pt x="13840" y="2478787"/>
                  <a:pt x="21020" y="2474374"/>
                </a:cubicBezTo>
                <a:cubicBezTo>
                  <a:pt x="3869453" y="5102360"/>
                  <a:pt x="5382718" y="4897774"/>
                  <a:pt x="914399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0" y="515008"/>
            <a:ext cx="9175532" cy="6348236"/>
          </a:xfrm>
          <a:custGeom>
            <a:avLst/>
            <a:gdLst/>
            <a:ahLst/>
            <a:cxnLst/>
            <a:rect l="l" t="t" r="r" b="b"/>
            <a:pathLst>
              <a:path w="9175532" h="6348236">
                <a:moveTo>
                  <a:pt x="9154512" y="0"/>
                </a:moveTo>
                <a:cubicBezTo>
                  <a:pt x="9161519" y="2112579"/>
                  <a:pt x="9168525" y="4225159"/>
                  <a:pt x="9175532" y="6337738"/>
                </a:cubicBezTo>
                <a:lnTo>
                  <a:pt x="0" y="63482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71588" y="-228600"/>
            <a:ext cx="6600825" cy="6857999"/>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8" name="Picture 1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71588" y="0"/>
            <a:ext cx="6600825" cy="6858000"/>
          </a:xfrm>
          <a:prstGeom prst="rect">
            <a:avLst/>
          </a:prstGeom>
        </p:spPr>
      </p:pic>
    </p:spTree>
    <p:extLst>
      <p:ext uri="{BB962C8B-B14F-4D97-AF65-F5344CB8AC3E}">
        <p14:creationId xmlns:p14="http://schemas.microsoft.com/office/powerpoint/2010/main" val="318530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70052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EB7948D-65B7-4FEC-80B5-36D7629B101D}" type="datetimeFigureOut">
              <a:rPr lang="en-US" smtClean="0"/>
              <a:t>6/20/2018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274262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82164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147316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FDA7C-CF00-4CBC-95E9-040574E9E69C}"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40933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4066173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FDA7C-CF00-4CBC-95E9-040574E9E69C}"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85153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DA7C-CF00-4CBC-95E9-040574E9E69C}"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96273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985516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6528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609896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20752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ternate Light Title and Content">
    <p:bg>
      <p:bgPr>
        <a:solidFill>
          <a:schemeClr val="bg1"/>
        </a:solid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7948D-65B7-4FEC-80B5-36D7629B101D}" type="datetimeFigureOut">
              <a:rPr lang="en-US" smtClean="0"/>
              <a:t>6/20/2018</a:t>
            </a:fld>
            <a:endParaRPr lang="en-US"/>
          </a:p>
        </p:txBody>
      </p:sp>
      <p:sp>
        <p:nvSpPr>
          <p:cNvPr id="14"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5"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95806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2438400" y="19812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2438400" y="28194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2438400" y="36576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2438400" y="4495800"/>
            <a:ext cx="4648200" cy="838200"/>
          </a:xfrm>
        </p:spPr>
        <p:txBody>
          <a:bodyPr anchor="ctr">
            <a:normAutofit/>
          </a:bodyPr>
          <a:lstStyle>
            <a:lvl1pPr marL="57150" indent="0">
              <a:buFontTx/>
              <a:buNone/>
              <a:defRPr sz="1800" baseline="0"/>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081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457200" y="1295400"/>
            <a:ext cx="3581400" cy="2176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4200526" y="1295402"/>
            <a:ext cx="4029075" cy="2144037"/>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457200" y="3544586"/>
            <a:ext cx="3581400" cy="22466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4200526" y="3544586"/>
            <a:ext cx="4029075" cy="2213200"/>
          </a:xfrm>
        </p:spPr>
        <p:txBody>
          <a:bodyPr anchor="ct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000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81006"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3200404"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019801" y="3505202"/>
            <a:ext cx="2666995" cy="2819399"/>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381006" y="1219200"/>
            <a:ext cx="2666995"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3200402" y="1219200"/>
            <a:ext cx="26669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019801" y="1219200"/>
            <a:ext cx="2666999"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292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171450" indent="-171450">
              <a:buFont typeface="Arial" pitchFamily="34" charset="0"/>
              <a:buChar char="•"/>
              <a:defRPr sz="2400"/>
            </a:lvl1pPr>
            <a:lvl2pPr marL="628650" indent="-171450">
              <a:buFont typeface="Arial" pitchFamily="34" charset="0"/>
              <a:buChar char="•"/>
              <a:defRPr sz="2000"/>
            </a:lvl2pPr>
            <a:lvl3pPr marL="1085850" indent="-171450">
              <a:buFont typeface="Arial" pitchFamily="34" charset="0"/>
              <a:buChar char="•"/>
              <a:defRPr sz="1800"/>
            </a:lvl3pPr>
            <a:lvl4pPr marL="1543050" indent="-171450">
              <a:buFont typeface="Arial" pitchFamily="34" charset="0"/>
              <a:buChar char="•"/>
              <a:defRPr sz="1600"/>
            </a:lvl4pPr>
            <a:lvl5pPr marL="2000250" indent="-17145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6EB7948D-65B7-4FEC-80B5-36D7629B101D}" type="datetimeFigureOut">
              <a:rPr lang="en-US" smtClean="0"/>
              <a:t>6/20/2018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FD99AA8B-2E7A-4BBC-8FDE-CA7CF71DD330}" type="slidenum">
              <a:rPr lang="en-US" smtClean="0"/>
              <a:t>‹#›</a:t>
            </a:fld>
            <a:endParaRPr lang="en-US"/>
          </a:p>
        </p:txBody>
      </p:sp>
    </p:spTree>
    <p:extLst>
      <p:ext uri="{BB962C8B-B14F-4D97-AF65-F5344CB8AC3E}">
        <p14:creationId xmlns:p14="http://schemas.microsoft.com/office/powerpoint/2010/main" val="421213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FDA7C-CF00-4CBC-95E9-040574E9E69C}" type="datetimeFigureOut">
              <a:rPr lang="en-US" smtClean="0"/>
              <a:t>6/20/2018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2084432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572636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FDA7C-CF00-4CBC-95E9-040574E9E69C}" type="datetimeFigureOut">
              <a:rPr lang="en-US" smtClean="0"/>
              <a:t>6/20/2018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56413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FDA7C-CF00-4CBC-95E9-040574E9E69C}" type="datetimeFigureOut">
              <a:rPr lang="en-US" smtClean="0"/>
              <a:t>6/20/2018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304281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FDA7C-CF00-4CBC-95E9-040574E9E69C}" type="datetimeFigureOut">
              <a:rPr lang="en-US" smtClean="0"/>
              <a:t>6/20/2018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18530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FDA7C-CF00-4CBC-95E9-040574E9E69C}" type="datetimeFigureOut">
              <a:rPr lang="en-US" smtClean="0"/>
              <a:t>6/20/2018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50B854-3127-4811-8AD8-B45371E5F2FF}" type="slidenum">
              <a:rPr lang="en-US" smtClean="0"/>
              <a:t>‹#›</a:t>
            </a:fld>
            <a:endParaRPr lang="en-US"/>
          </a:p>
        </p:txBody>
      </p:sp>
    </p:spTree>
    <p:extLst>
      <p:ext uri="{BB962C8B-B14F-4D97-AF65-F5344CB8AC3E}">
        <p14:creationId xmlns:p14="http://schemas.microsoft.com/office/powerpoint/2010/main" val="149905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5">
                <a:lumMod val="40000"/>
                <a:lumOff val="60000"/>
              </a:schemeClr>
            </a:gs>
            <a:gs pos="22000">
              <a:schemeClr val="accent5">
                <a:lumMod val="94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1"/>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DA7C-CF00-4CBC-95E9-040574E9E69C}" type="datetimeFigureOut">
              <a:rPr lang="en-US" smtClean="0"/>
              <a:t>6/20/2018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0B854-3127-4811-8AD8-B45371E5F2FF}" type="slidenum">
              <a:rPr lang="en-US" smtClean="0"/>
              <a:t>‹#›</a:t>
            </a:fld>
            <a:endParaRPr lang="en-US"/>
          </a:p>
        </p:txBody>
      </p:sp>
      <p:sp>
        <p:nvSpPr>
          <p:cNvPr id="8" name="Freeform 7"/>
          <p:cNvSpPr/>
          <p:nvPr/>
        </p:nvSpPr>
        <p:spPr>
          <a:xfrm>
            <a:off x="2" y="2426084"/>
            <a:ext cx="9143999" cy="4431916"/>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2948164"/>
            <a:ext cx="9167480" cy="3909836"/>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354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0" indent="0" algn="l" defTabSz="914400" rtl="0" eaLnBrk="1" latinLnBrk="0" hangingPunct="1">
        <a:spcBef>
          <a:spcPct val="20000"/>
        </a:spcBef>
        <a:buFontTx/>
        <a:buNone/>
        <a:defRPr sz="2000" kern="1200">
          <a:solidFill>
            <a:schemeClr val="tx1"/>
          </a:solidFill>
          <a:latin typeface="+mn-lt"/>
          <a:ea typeface="+mn-ea"/>
          <a:cs typeface="+mn-cs"/>
        </a:defRPr>
      </a:lvl3pPr>
      <a:lvl4pPr marL="0" indent="0" algn="l" defTabSz="914400" rtl="0" eaLnBrk="1" latinLnBrk="0" hangingPunct="1">
        <a:spcBef>
          <a:spcPct val="20000"/>
        </a:spcBef>
        <a:buFontTx/>
        <a:buNone/>
        <a:defRPr sz="2000" kern="1200">
          <a:solidFill>
            <a:schemeClr val="tx1"/>
          </a:solidFill>
          <a:latin typeface="+mn-lt"/>
          <a:ea typeface="+mn-ea"/>
          <a:cs typeface="+mn-cs"/>
        </a:defRPr>
      </a:lvl4pPr>
      <a:lvl5pPr marL="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0">
              <a:schemeClr val="accent5">
                <a:lumMod val="40000"/>
                <a:lumOff val="60000"/>
              </a:schemeClr>
            </a:gs>
            <a:gs pos="22000">
              <a:schemeClr val="accent5">
                <a:lumMod val="94000"/>
              </a:schemeClr>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1"/>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DA7C-CF00-4CBC-95E9-040574E9E69C}" type="datetimeFigureOut">
              <a:rPr lang="en-US" smtClean="0"/>
              <a:t>6/20/2018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0B854-3127-4811-8AD8-B45371E5F2FF}" type="slidenum">
              <a:rPr lang="en-US" smtClean="0"/>
              <a:t>‹#›</a:t>
            </a:fld>
            <a:endParaRPr lang="en-US"/>
          </a:p>
        </p:txBody>
      </p:sp>
      <p:sp>
        <p:nvSpPr>
          <p:cNvPr id="8" name="Freeform 7"/>
          <p:cNvSpPr/>
          <p:nvPr userDrawn="1"/>
        </p:nvSpPr>
        <p:spPr>
          <a:xfrm>
            <a:off x="2" y="2426084"/>
            <a:ext cx="9143999" cy="4431916"/>
          </a:xfrm>
          <a:custGeom>
            <a:avLst/>
            <a:gdLst/>
            <a:ahLst/>
            <a:cxnLst/>
            <a:rect l="l" t="t" r="r" b="b"/>
            <a:pathLst>
              <a:path w="9143999" h="4431916">
                <a:moveTo>
                  <a:pt x="9143999" y="0"/>
                </a:moveTo>
                <a:lnTo>
                  <a:pt x="9143999" y="4431916"/>
                </a:lnTo>
                <a:lnTo>
                  <a:pt x="0" y="4431916"/>
                </a:lnTo>
                <a:lnTo>
                  <a:pt x="0" y="2488380"/>
                </a:lnTo>
                <a:cubicBezTo>
                  <a:pt x="6693" y="2483234"/>
                  <a:pt x="13840" y="2478787"/>
                  <a:pt x="21020" y="2474374"/>
                </a:cubicBezTo>
                <a:cubicBezTo>
                  <a:pt x="3869453" y="5102360"/>
                  <a:pt x="5382718" y="4897774"/>
                  <a:pt x="91439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0" y="2948164"/>
            <a:ext cx="9167480" cy="3909836"/>
          </a:xfrm>
          <a:custGeom>
            <a:avLst/>
            <a:gdLst/>
            <a:ahLst/>
            <a:cxnLst/>
            <a:rect l="l" t="t" r="r" b="b"/>
            <a:pathLst>
              <a:path w="9167480" h="3909836">
                <a:moveTo>
                  <a:pt x="9154512" y="0"/>
                </a:moveTo>
                <a:lnTo>
                  <a:pt x="9167480" y="3909836"/>
                </a:lnTo>
                <a:lnTo>
                  <a:pt x="0" y="3909836"/>
                </a:lnTo>
                <a:lnTo>
                  <a:pt x="0" y="2588708"/>
                </a:lnTo>
                <a:cubicBezTo>
                  <a:pt x="3405763" y="4897831"/>
                  <a:pt x="6528750" y="3602993"/>
                  <a:pt x="9154512" y="0"/>
                </a:cubicBezTo>
                <a:close/>
              </a:path>
            </a:pathLst>
          </a:custGeom>
          <a:gradFill>
            <a:gsLst>
              <a:gs pos="100000">
                <a:schemeClr val="accent4">
                  <a:lumMod val="50000"/>
                </a:schemeClr>
              </a:gs>
              <a:gs pos="73000">
                <a:schemeClr val="accent4">
                  <a:lumMod val="9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8523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000"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0" indent="0" algn="l" defTabSz="914400" rtl="0" eaLnBrk="1" latinLnBrk="0" hangingPunct="1">
        <a:spcBef>
          <a:spcPct val="20000"/>
        </a:spcBef>
        <a:buFontTx/>
        <a:buNone/>
        <a:defRPr sz="2000" kern="1200">
          <a:solidFill>
            <a:schemeClr val="tx1"/>
          </a:solidFill>
          <a:latin typeface="+mn-lt"/>
          <a:ea typeface="+mn-ea"/>
          <a:cs typeface="+mn-cs"/>
        </a:defRPr>
      </a:lvl3pPr>
      <a:lvl4pPr marL="0" indent="0" algn="l" defTabSz="914400" rtl="0" eaLnBrk="1" latinLnBrk="0" hangingPunct="1">
        <a:spcBef>
          <a:spcPct val="20000"/>
        </a:spcBef>
        <a:buFontTx/>
        <a:buNone/>
        <a:defRPr sz="2000" kern="1200">
          <a:solidFill>
            <a:schemeClr val="tx1"/>
          </a:solidFill>
          <a:latin typeface="+mn-lt"/>
          <a:ea typeface="+mn-ea"/>
          <a:cs typeface="+mn-cs"/>
        </a:defRPr>
      </a:lvl4pPr>
      <a:lvl5pPr marL="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mailto:rcolsman@durango.k12.co.us" TargetMode="External"/><Relationship Id="rId2" Type="http://schemas.openxmlformats.org/officeDocument/2006/relationships/hyperlink" Target="mailto:dmedenwaldt@durango.k12.co.us" TargetMode="External"/><Relationship Id="rId1" Type="http://schemas.openxmlformats.org/officeDocument/2006/relationships/slideLayout" Target="../slideLayouts/slideLayout15.xml"/><Relationship Id="rId6" Type="http://schemas.openxmlformats.org/officeDocument/2006/relationships/image" Target="../media/image12.jpeg"/><Relationship Id="rId5" Type="http://schemas.openxmlformats.org/officeDocument/2006/relationships/hyperlink" Target="mailto:mwood@durango.k12.co.us" TargetMode="External"/><Relationship Id="rId4" Type="http://schemas.openxmlformats.org/officeDocument/2006/relationships/hyperlink" Target="mailto:raspen@durango.k12.co.us"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lumMod val="50000"/>
              </a:schemeClr>
            </a:gs>
            <a:gs pos="74000">
              <a:schemeClr val="accent4">
                <a:lumMod val="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3901" y="2057400"/>
            <a:ext cx="7848600" cy="3657600"/>
          </a:xfrm>
        </p:spPr>
        <p:txBody>
          <a:bodyPr>
            <a:noAutofit/>
          </a:bodyPr>
          <a:lstStyle/>
          <a:p>
            <a:r>
              <a:rPr lang="en-US" sz="7200" b="1" dirty="0">
                <a:ln w="57150">
                  <a:solidFill>
                    <a:srgbClr val="FFFF00"/>
                  </a:solidFill>
                </a:ln>
                <a:solidFill>
                  <a:schemeClr val="tx1">
                    <a:lumMod val="85000"/>
                    <a:lumOff val="15000"/>
                  </a:schemeClr>
                </a:solidFill>
                <a:effectLst>
                  <a:outerShdw blurRad="38100" dist="38100" dir="2700000" algn="tl">
                    <a:srgbClr val="000000">
                      <a:alpha val="43137"/>
                    </a:srgbClr>
                  </a:outerShdw>
                </a:effectLst>
              </a:rPr>
              <a:t>College </a:t>
            </a:r>
            <a:r>
              <a:rPr lang="en-US" sz="7200" b="1" dirty="0" smtClean="0">
                <a:ln w="57150">
                  <a:solidFill>
                    <a:srgbClr val="FFFF00"/>
                  </a:solidFill>
                </a:ln>
                <a:solidFill>
                  <a:schemeClr val="tx1">
                    <a:lumMod val="85000"/>
                    <a:lumOff val="15000"/>
                  </a:schemeClr>
                </a:solidFill>
                <a:effectLst>
                  <a:outerShdw blurRad="38100" dist="38100" dir="2700000" algn="tl">
                    <a:srgbClr val="000000">
                      <a:alpha val="43137"/>
                    </a:srgbClr>
                  </a:outerShdw>
                </a:effectLst>
              </a:rPr>
              <a:t>Planning for Freshmen and Sophomores</a:t>
            </a:r>
            <a:endParaRPr lang="en-US" sz="7200" b="1" dirty="0">
              <a:ln w="12700">
                <a:solidFill>
                  <a:srgbClr val="008000"/>
                </a:solidFill>
                <a:prstDash val="solid"/>
              </a:ln>
              <a:solidFill>
                <a:schemeClr val="tx1">
                  <a:lumMod val="85000"/>
                  <a:lumOff val="15000"/>
                </a:schemeClr>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762001" y="5715000"/>
            <a:ext cx="7772400" cy="838200"/>
          </a:xfrm>
        </p:spPr>
        <p:txBody>
          <a:bodyPr>
            <a:normAutofit fontScale="70000" lnSpcReduction="20000"/>
          </a:bodyPr>
          <a:lstStyle/>
          <a:p>
            <a:r>
              <a:rPr lang="en-US" b="1" dirty="0" smtClean="0">
                <a:solidFill>
                  <a:srgbClr val="FFC000"/>
                </a:solidFill>
              </a:rPr>
              <a:t>Presented  by:</a:t>
            </a:r>
          </a:p>
          <a:p>
            <a:r>
              <a:rPr lang="en-US" b="1" dirty="0" smtClean="0">
                <a:solidFill>
                  <a:srgbClr val="FFC000"/>
                </a:solidFill>
              </a:rPr>
              <a:t>DHS Counseling Department</a:t>
            </a:r>
          </a:p>
          <a:p>
            <a:r>
              <a:rPr lang="en-US" b="1" dirty="0" smtClean="0">
                <a:solidFill>
                  <a:srgbClr val="FFC000"/>
                </a:solidFill>
              </a:rPr>
              <a:t>Spring 2017</a:t>
            </a:r>
            <a:endParaRPr lang="en-US" b="1" dirty="0">
              <a:solidFill>
                <a:srgbClr val="FFC000"/>
              </a:solidFill>
            </a:endParaRPr>
          </a:p>
        </p:txBody>
      </p:sp>
    </p:spTree>
    <p:extLst>
      <p:ext uri="{BB962C8B-B14F-4D97-AF65-F5344CB8AC3E}">
        <p14:creationId xmlns:p14="http://schemas.microsoft.com/office/powerpoint/2010/main" val="1720255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Top Schools	</a:t>
            </a:r>
            <a:endParaRPr lang="en-US" dirty="0"/>
          </a:p>
        </p:txBody>
      </p:sp>
      <p:sp>
        <p:nvSpPr>
          <p:cNvPr id="6" name="Content Placeholder 5"/>
          <p:cNvSpPr>
            <a:spLocks noGrp="1"/>
          </p:cNvSpPr>
          <p:nvPr>
            <p:ph idx="1"/>
          </p:nvPr>
        </p:nvSpPr>
        <p:spPr/>
        <p:txBody>
          <a:bodyPr>
            <a:normAutofit/>
          </a:bodyPr>
          <a:lstStyle/>
          <a:p>
            <a:r>
              <a:rPr lang="en-US" sz="2800" b="1" dirty="0" smtClean="0"/>
              <a:t>“We are looking for students to display a </a:t>
            </a:r>
          </a:p>
          <a:p>
            <a:r>
              <a:rPr lang="en-US" sz="4800" b="1" dirty="0" smtClean="0">
                <a:solidFill>
                  <a:schemeClr val="tx2"/>
                </a:solidFill>
              </a:rPr>
              <a:t>healthy ambition </a:t>
            </a:r>
            <a:r>
              <a:rPr lang="en-US" sz="2800" b="1" dirty="0" smtClean="0"/>
              <a:t>through their high school years.”</a:t>
            </a:r>
          </a:p>
          <a:p>
            <a:r>
              <a:rPr lang="en-US" sz="2800" b="1" dirty="0"/>
              <a:t>	</a:t>
            </a:r>
            <a:r>
              <a:rPr lang="en-US" sz="2800" b="1" dirty="0" smtClean="0"/>
              <a:t>				-- Duke University</a:t>
            </a:r>
            <a:endParaRPr lang="en-US" sz="2800" b="1" dirty="0"/>
          </a:p>
        </p:txBody>
      </p:sp>
    </p:spTree>
    <p:extLst>
      <p:ext uri="{BB962C8B-B14F-4D97-AF65-F5344CB8AC3E}">
        <p14:creationId xmlns:p14="http://schemas.microsoft.com/office/powerpoint/2010/main" val="1646587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Classes at DHS </a:t>
            </a:r>
            <a:endParaRPr lang="en-US" dirty="0"/>
          </a:p>
        </p:txBody>
      </p:sp>
      <p:sp>
        <p:nvSpPr>
          <p:cNvPr id="3" name="Content Placeholder 2"/>
          <p:cNvSpPr>
            <a:spLocks noGrp="1"/>
          </p:cNvSpPr>
          <p:nvPr>
            <p:ph idx="1"/>
          </p:nvPr>
        </p:nvSpPr>
        <p:spPr>
          <a:xfrm>
            <a:off x="838200" y="1371600"/>
            <a:ext cx="3810000" cy="4754563"/>
          </a:xfrm>
        </p:spPr>
        <p:txBody>
          <a:bodyPr>
            <a:normAutofit/>
          </a:bodyPr>
          <a:lstStyle/>
          <a:p>
            <a:r>
              <a:rPr lang="en-US" dirty="0"/>
              <a:t>AP Art History of Art</a:t>
            </a:r>
          </a:p>
          <a:p>
            <a:r>
              <a:rPr lang="en-US" dirty="0"/>
              <a:t>AP Biology</a:t>
            </a:r>
          </a:p>
          <a:p>
            <a:r>
              <a:rPr lang="en-US" dirty="0"/>
              <a:t>AP Calculus AB</a:t>
            </a:r>
          </a:p>
          <a:p>
            <a:r>
              <a:rPr lang="en-US" dirty="0"/>
              <a:t>AP Calculus BC</a:t>
            </a:r>
          </a:p>
          <a:p>
            <a:r>
              <a:rPr lang="en-US" dirty="0"/>
              <a:t>AP Chemistry</a:t>
            </a:r>
          </a:p>
          <a:p>
            <a:r>
              <a:rPr lang="en-US" dirty="0"/>
              <a:t>AP Computer Science Mobile App.</a:t>
            </a:r>
          </a:p>
          <a:p>
            <a:r>
              <a:rPr lang="en-US" dirty="0"/>
              <a:t>AP Computer Science A</a:t>
            </a:r>
          </a:p>
          <a:p>
            <a:r>
              <a:rPr lang="en-US" dirty="0"/>
              <a:t>AP Economics</a:t>
            </a:r>
          </a:p>
          <a:p>
            <a:r>
              <a:rPr lang="en-US" dirty="0"/>
              <a:t/>
            </a:r>
            <a:br>
              <a:rPr lang="en-US" dirty="0"/>
            </a:br>
            <a:endParaRPr lang="en-US" dirty="0"/>
          </a:p>
        </p:txBody>
      </p:sp>
      <p:sp>
        <p:nvSpPr>
          <p:cNvPr id="4" name="TextBox 3"/>
          <p:cNvSpPr txBox="1"/>
          <p:nvPr/>
        </p:nvSpPr>
        <p:spPr>
          <a:xfrm>
            <a:off x="4876800" y="1371600"/>
            <a:ext cx="4114800" cy="3139321"/>
          </a:xfrm>
          <a:prstGeom prst="rect">
            <a:avLst/>
          </a:prstGeom>
          <a:noFill/>
        </p:spPr>
        <p:txBody>
          <a:bodyPr wrap="square" rtlCol="0">
            <a:spAutoFit/>
          </a:bodyPr>
          <a:lstStyle/>
          <a:p>
            <a:r>
              <a:rPr lang="en-US" sz="2000" dirty="0"/>
              <a:t>AP Language and Composition</a:t>
            </a:r>
          </a:p>
          <a:p>
            <a:r>
              <a:rPr lang="en-US" sz="2000" dirty="0"/>
              <a:t>AP Literature and Composition</a:t>
            </a:r>
          </a:p>
          <a:p>
            <a:r>
              <a:rPr lang="en-US" sz="2000" dirty="0"/>
              <a:t>AP Human Geography (9th grade)</a:t>
            </a:r>
          </a:p>
          <a:p>
            <a:r>
              <a:rPr lang="en-US" sz="2000" dirty="0"/>
              <a:t>AP Physics 1</a:t>
            </a:r>
          </a:p>
          <a:p>
            <a:r>
              <a:rPr lang="en-US" sz="2000" dirty="0"/>
              <a:t>AP Psychology</a:t>
            </a:r>
          </a:p>
          <a:p>
            <a:r>
              <a:rPr lang="en-US" sz="2000" dirty="0"/>
              <a:t>AP Spanish Language</a:t>
            </a:r>
          </a:p>
          <a:p>
            <a:r>
              <a:rPr lang="en-US" sz="2000" dirty="0"/>
              <a:t>AP Statistics</a:t>
            </a:r>
          </a:p>
          <a:p>
            <a:r>
              <a:rPr lang="en-US" sz="2000" dirty="0"/>
              <a:t>AP US </a:t>
            </a:r>
            <a:r>
              <a:rPr lang="en-US" sz="2000" dirty="0" smtClean="0"/>
              <a:t>History</a:t>
            </a:r>
          </a:p>
          <a:p>
            <a:r>
              <a:rPr lang="en-US" sz="2000" b="1" dirty="0" smtClean="0"/>
              <a:t>AP World History</a:t>
            </a:r>
            <a:endParaRPr lang="en-US" sz="2000" b="1" dirty="0"/>
          </a:p>
          <a:p>
            <a:endParaRPr lang="en-US" dirty="0"/>
          </a:p>
        </p:txBody>
      </p:sp>
    </p:spTree>
    <p:extLst>
      <p:ext uri="{BB962C8B-B14F-4D97-AF65-F5344CB8AC3E}">
        <p14:creationId xmlns:p14="http://schemas.microsoft.com/office/powerpoint/2010/main" val="4050415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Good </a:t>
            </a:r>
            <a:r>
              <a:rPr lang="en-US" dirty="0"/>
              <a:t>G</a:t>
            </a:r>
            <a:r>
              <a:rPr lang="en-US" dirty="0" smtClean="0"/>
              <a:t>rades</a:t>
            </a:r>
            <a:endParaRPr lang="en-US" dirty="0"/>
          </a:p>
        </p:txBody>
      </p:sp>
      <p:pic>
        <p:nvPicPr>
          <p:cNvPr id="2050" name="Picture 2" descr="Image result for cu boulder freshman 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98" y="1619896"/>
            <a:ext cx="7729602" cy="4901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3600" y="1219200"/>
            <a:ext cx="4572000" cy="369332"/>
          </a:xfrm>
          <a:prstGeom prst="rect">
            <a:avLst/>
          </a:prstGeom>
          <a:noFill/>
        </p:spPr>
        <p:txBody>
          <a:bodyPr wrap="square" rtlCol="0">
            <a:spAutoFit/>
          </a:bodyPr>
          <a:lstStyle/>
          <a:p>
            <a:r>
              <a:rPr lang="en-US" dirty="0" smtClean="0"/>
              <a:t>Higher rate of college acceptance</a:t>
            </a:r>
            <a:endParaRPr lang="en-US" dirty="0"/>
          </a:p>
        </p:txBody>
      </p:sp>
    </p:spTree>
    <p:extLst>
      <p:ext uri="{BB962C8B-B14F-4D97-AF65-F5344CB8AC3E}">
        <p14:creationId xmlns:p14="http://schemas.microsoft.com/office/powerpoint/2010/main" val="135444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Good </a:t>
            </a:r>
            <a:r>
              <a:rPr lang="en-US" dirty="0"/>
              <a:t>G</a:t>
            </a:r>
            <a:r>
              <a:rPr lang="en-US" dirty="0" smtClean="0"/>
              <a:t>rades</a:t>
            </a:r>
            <a:endParaRPr lang="en-US" dirty="0"/>
          </a:p>
        </p:txBody>
      </p:sp>
      <p:sp>
        <p:nvSpPr>
          <p:cNvPr id="3" name="TextBox 2"/>
          <p:cNvSpPr txBox="1"/>
          <p:nvPr/>
        </p:nvSpPr>
        <p:spPr>
          <a:xfrm>
            <a:off x="2133600" y="1219200"/>
            <a:ext cx="4572000" cy="369332"/>
          </a:xfrm>
          <a:prstGeom prst="rect">
            <a:avLst/>
          </a:prstGeom>
          <a:noFill/>
        </p:spPr>
        <p:txBody>
          <a:bodyPr wrap="square" rtlCol="0">
            <a:spAutoFit/>
          </a:bodyPr>
          <a:lstStyle/>
          <a:p>
            <a:r>
              <a:rPr lang="en-US" dirty="0" smtClean="0"/>
              <a:t>Higher rate of college acceptance</a:t>
            </a:r>
            <a:endParaRPr lang="en-US" dirty="0"/>
          </a:p>
        </p:txBody>
      </p:sp>
      <p:pic>
        <p:nvPicPr>
          <p:cNvPr id="1026" name="Picture 2" descr="Image result for freshman student profile stanf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35204"/>
            <a:ext cx="6705600" cy="516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Benefits of Good Grades</a:t>
            </a:r>
            <a:endParaRPr lang="en-US" dirty="0"/>
          </a:p>
        </p:txBody>
      </p:sp>
      <p:sp>
        <p:nvSpPr>
          <p:cNvPr id="4" name="Content Placeholder 2"/>
          <p:cNvSpPr>
            <a:spLocks noGrp="1"/>
          </p:cNvSpPr>
          <p:nvPr>
            <p:ph idx="1"/>
          </p:nvPr>
        </p:nvSpPr>
        <p:spPr>
          <a:xfrm>
            <a:off x="381000" y="1295400"/>
            <a:ext cx="7543800" cy="4419599"/>
          </a:xfrm>
        </p:spPr>
        <p:txBody>
          <a:bodyPr>
            <a:normAutofit/>
          </a:bodyPr>
          <a:lstStyle/>
          <a:p>
            <a:pPr marL="342900" indent="-342900">
              <a:buFont typeface="Arial" panose="020B0604020202020204" pitchFamily="34" charset="0"/>
              <a:buChar char="•"/>
            </a:pPr>
            <a:r>
              <a:rPr lang="en-US" sz="3600" dirty="0" smtClean="0"/>
              <a:t>GPA</a:t>
            </a:r>
          </a:p>
          <a:p>
            <a:pPr marL="342900" indent="-342900">
              <a:buFont typeface="Arial" panose="020B0604020202020204" pitchFamily="34" charset="0"/>
              <a:buChar char="•"/>
            </a:pPr>
            <a:r>
              <a:rPr lang="en-US" sz="3600" dirty="0" smtClean="0"/>
              <a:t>Scholarships</a:t>
            </a:r>
          </a:p>
          <a:p>
            <a:pPr marL="342900" indent="-342900">
              <a:buFont typeface="Arial" panose="020B0604020202020204" pitchFamily="34" charset="0"/>
              <a:buChar char="•"/>
            </a:pPr>
            <a:r>
              <a:rPr lang="en-US" sz="3600" dirty="0" smtClean="0"/>
              <a:t>Feel good about school</a:t>
            </a:r>
          </a:p>
          <a:p>
            <a:pPr marL="342900" indent="-342900">
              <a:buFont typeface="Arial" panose="020B0604020202020204" pitchFamily="34" charset="0"/>
              <a:buChar char="•"/>
            </a:pPr>
            <a:r>
              <a:rPr lang="en-US" sz="3600" dirty="0" smtClean="0"/>
              <a:t>“How you do one thing is how you do anything”</a:t>
            </a:r>
          </a:p>
          <a:p>
            <a:pPr marL="342900" indent="-342900">
              <a:buFont typeface="Arial" panose="020B0604020202020204" pitchFamily="34" charset="0"/>
              <a:buChar char="•"/>
            </a:pPr>
            <a:r>
              <a:rPr lang="en-US" sz="3600" dirty="0" smtClean="0"/>
              <a:t>Academic advisors don’t bug you</a:t>
            </a:r>
          </a:p>
          <a:p>
            <a:endParaRPr lang="en-US" sz="3600" dirty="0"/>
          </a:p>
          <a:p>
            <a:endParaRPr lang="en-US" dirty="0" smtClean="0"/>
          </a:p>
          <a:p>
            <a:pPr marL="0" indent="0">
              <a:buNone/>
            </a:pPr>
            <a:endParaRPr lang="en-US" dirty="0"/>
          </a:p>
        </p:txBody>
      </p:sp>
    </p:spTree>
    <p:extLst>
      <p:ext uri="{BB962C8B-B14F-4D97-AF65-F5344CB8AC3E}">
        <p14:creationId xmlns:p14="http://schemas.microsoft.com/office/powerpoint/2010/main" val="3039712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Happy Parents!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Image result for parents smiling"/>
          <p:cNvPicPr>
            <a:picLocks noChangeAspect="1" noChangeArrowheads="1"/>
          </p:cNvPicPr>
          <p:nvPr/>
        </p:nvPicPr>
        <p:blipFill rotWithShape="1">
          <a:blip r:embed="rId3">
            <a:extLst>
              <a:ext uri="{28A0092B-C50C-407E-A947-70E740481C1C}">
                <a14:useLocalDpi xmlns:a14="http://schemas.microsoft.com/office/drawing/2010/main" val="0"/>
              </a:ext>
            </a:extLst>
          </a:blip>
          <a:srcRect l="11611" t="6605" r="4436" b="21771"/>
          <a:stretch/>
        </p:blipFill>
        <p:spPr bwMode="auto">
          <a:xfrm>
            <a:off x="381000" y="1100704"/>
            <a:ext cx="8648740" cy="491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628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disapproving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6678460" cy="6664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0873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Improve Your Grades</a:t>
            </a:r>
            <a:endParaRPr lang="en-US" dirty="0"/>
          </a:p>
        </p:txBody>
      </p:sp>
      <p:sp>
        <p:nvSpPr>
          <p:cNvPr id="3" name="Content Placeholder 2"/>
          <p:cNvSpPr>
            <a:spLocks noGrp="1"/>
          </p:cNvSpPr>
          <p:nvPr>
            <p:ph idx="1"/>
          </p:nvPr>
        </p:nvSpPr>
        <p:spPr>
          <a:xfrm>
            <a:off x="838200" y="1143000"/>
            <a:ext cx="8229600" cy="4754563"/>
          </a:xfrm>
        </p:spPr>
        <p:txBody>
          <a:bodyPr>
            <a:normAutofit lnSpcReduction="10000"/>
          </a:bodyPr>
          <a:lstStyle/>
          <a:p>
            <a:pPr marL="342900" indent="-342900" fontAlgn="base">
              <a:buFont typeface="Arial" panose="020B0604020202020204" pitchFamily="34" charset="0"/>
              <a:buChar char="•"/>
            </a:pPr>
            <a:r>
              <a:rPr lang="en-US" dirty="0" smtClean="0"/>
              <a:t>Tutoring </a:t>
            </a:r>
          </a:p>
          <a:p>
            <a:pPr marL="342900" lvl="4" indent="-342900" fontAlgn="base"/>
            <a:r>
              <a:rPr lang="en-US" dirty="0" smtClean="0"/>
              <a:t>		National Honor Society</a:t>
            </a:r>
          </a:p>
          <a:p>
            <a:pPr fontAlgn="base"/>
            <a:r>
              <a:rPr lang="en-US" dirty="0"/>
              <a:t>	</a:t>
            </a:r>
            <a:r>
              <a:rPr lang="en-US" dirty="0" smtClean="0"/>
              <a:t>Weekly Math tutoring on Tuesdays</a:t>
            </a:r>
          </a:p>
          <a:p>
            <a:pPr fontAlgn="base"/>
            <a:r>
              <a:rPr lang="en-US" dirty="0"/>
              <a:t>	</a:t>
            </a:r>
            <a:r>
              <a:rPr lang="en-US" dirty="0" smtClean="0"/>
              <a:t>Individual help from teachers</a:t>
            </a:r>
          </a:p>
          <a:p>
            <a:pPr fontAlgn="base"/>
            <a:r>
              <a:rPr lang="en-US" dirty="0"/>
              <a:t>	</a:t>
            </a:r>
            <a:r>
              <a:rPr lang="en-US" dirty="0" smtClean="0"/>
              <a:t>Peer tutors</a:t>
            </a:r>
          </a:p>
          <a:p>
            <a:pPr fontAlgn="base"/>
            <a:r>
              <a:rPr lang="en-US" dirty="0"/>
              <a:t>	</a:t>
            </a:r>
            <a:r>
              <a:rPr lang="en-US" dirty="0" smtClean="0"/>
              <a:t>Advisors, counselors, other staff</a:t>
            </a:r>
          </a:p>
          <a:p>
            <a:pPr marL="342900" indent="-342900" fontAlgn="base">
              <a:buFont typeface="Arial" panose="020B0604020202020204" pitchFamily="34" charset="0"/>
              <a:buChar char="•"/>
            </a:pPr>
            <a:r>
              <a:rPr lang="en-US" dirty="0" smtClean="0"/>
              <a:t>Improve study time at home</a:t>
            </a:r>
          </a:p>
          <a:p>
            <a:pPr fontAlgn="base"/>
            <a:r>
              <a:rPr lang="en-US" dirty="0"/>
              <a:t>	D</a:t>
            </a:r>
            <a:r>
              <a:rPr lang="en-US" dirty="0" smtClean="0"/>
              <a:t>efined schedule</a:t>
            </a:r>
          </a:p>
          <a:p>
            <a:pPr fontAlgn="base"/>
            <a:r>
              <a:rPr lang="en-US" dirty="0"/>
              <a:t>	</a:t>
            </a:r>
            <a:r>
              <a:rPr lang="en-US" dirty="0" smtClean="0"/>
              <a:t>Practice </a:t>
            </a:r>
            <a:r>
              <a:rPr lang="en-US" dirty="0"/>
              <a:t>better study </a:t>
            </a:r>
            <a:r>
              <a:rPr lang="en-US" dirty="0" smtClean="0"/>
              <a:t>skills</a:t>
            </a:r>
          </a:p>
          <a:p>
            <a:pPr fontAlgn="base"/>
            <a:r>
              <a:rPr lang="en-US" dirty="0"/>
              <a:t>	T</a:t>
            </a:r>
            <a:r>
              <a:rPr lang="en-US" dirty="0" smtClean="0"/>
              <a:t>ime management</a:t>
            </a:r>
          </a:p>
          <a:p>
            <a:pPr fontAlgn="base"/>
            <a:r>
              <a:rPr lang="en-US" dirty="0"/>
              <a:t>	</a:t>
            </a:r>
            <a:r>
              <a:rPr lang="en-US" dirty="0" smtClean="0"/>
              <a:t>Quiet </a:t>
            </a:r>
            <a:r>
              <a:rPr lang="en-US" dirty="0"/>
              <a:t>spot to </a:t>
            </a:r>
            <a:r>
              <a:rPr lang="en-US" dirty="0" smtClean="0"/>
              <a:t>study</a:t>
            </a:r>
            <a:endParaRPr lang="en-US" dirty="0"/>
          </a:p>
          <a:p>
            <a:pPr marL="342900" indent="-342900" fontAlgn="base">
              <a:buFont typeface="Arial" panose="020B0604020202020204" pitchFamily="34" charset="0"/>
              <a:buChar char="•"/>
            </a:pPr>
            <a:r>
              <a:rPr lang="en-US" dirty="0"/>
              <a:t>Summer school (for credit recovery)</a:t>
            </a:r>
          </a:p>
          <a:p>
            <a:pPr marL="342900" indent="-342900" fontAlgn="base">
              <a:buFont typeface="Arial" panose="020B0604020202020204" pitchFamily="34" charset="0"/>
              <a:buChar char="•"/>
            </a:pPr>
            <a:r>
              <a:rPr lang="en-US" dirty="0"/>
              <a:t>Not challenging enough? Lack of interest?</a:t>
            </a:r>
          </a:p>
          <a:p>
            <a:endParaRPr lang="en-US" dirty="0"/>
          </a:p>
        </p:txBody>
      </p:sp>
    </p:spTree>
    <p:extLst>
      <p:ext uri="{BB962C8B-B14F-4D97-AF65-F5344CB8AC3E}">
        <p14:creationId xmlns:p14="http://schemas.microsoft.com/office/powerpoint/2010/main" val="2637301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To Improve Your Grades (cont.)</a:t>
            </a:r>
            <a:endParaRPr lang="en-US" dirty="0"/>
          </a:p>
        </p:txBody>
      </p:sp>
      <p:sp>
        <p:nvSpPr>
          <p:cNvPr id="14" name="Content Placeholder 13"/>
          <p:cNvSpPr>
            <a:spLocks noGrp="1"/>
          </p:cNvSpPr>
          <p:nvPr>
            <p:ph sz="half" idx="2"/>
          </p:nvPr>
        </p:nvSpPr>
        <p:spPr>
          <a:xfrm>
            <a:off x="762000" y="1143000"/>
            <a:ext cx="3810000" cy="5232400"/>
          </a:xfrm>
        </p:spPr>
        <p:txBody>
          <a:bodyPr>
            <a:normAutofit/>
          </a:bodyPr>
          <a:lstStyle/>
          <a:p>
            <a:pPr marL="342900" indent="-342900" fontAlgn="base">
              <a:buFont typeface="Arial" panose="020B0604020202020204" pitchFamily="34" charset="0"/>
              <a:buChar char="•"/>
            </a:pPr>
            <a:r>
              <a:rPr lang="en-US" dirty="0" smtClean="0"/>
              <a:t>Ask questions</a:t>
            </a:r>
            <a:r>
              <a:rPr lang="en-US" dirty="0"/>
              <a:t> </a:t>
            </a:r>
          </a:p>
          <a:p>
            <a:pPr marL="342900" indent="-342900" fontAlgn="base">
              <a:buFont typeface="Arial" panose="020B0604020202020204" pitchFamily="34" charset="0"/>
              <a:buChar char="•"/>
            </a:pPr>
            <a:r>
              <a:rPr lang="en-US" dirty="0" smtClean="0"/>
              <a:t>Study buddies and groups</a:t>
            </a:r>
            <a:r>
              <a:rPr lang="en-US" dirty="0"/>
              <a:t> </a:t>
            </a:r>
          </a:p>
          <a:p>
            <a:pPr marL="342900" indent="-342900" fontAlgn="base">
              <a:buFont typeface="Arial" panose="020B0604020202020204" pitchFamily="34" charset="0"/>
              <a:buChar char="•"/>
            </a:pPr>
            <a:r>
              <a:rPr lang="en-US" dirty="0" smtClean="0"/>
              <a:t>Make flash cards</a:t>
            </a:r>
            <a:endParaRPr lang="en-US" dirty="0"/>
          </a:p>
          <a:p>
            <a:pPr marL="342900" indent="-342900" fontAlgn="base">
              <a:buFont typeface="Arial" panose="020B0604020202020204" pitchFamily="34" charset="0"/>
              <a:buChar char="•"/>
            </a:pPr>
            <a:r>
              <a:rPr lang="en-US" dirty="0" smtClean="0"/>
              <a:t>Don’t sit next to your friends</a:t>
            </a:r>
            <a:endParaRPr lang="en-US" dirty="0"/>
          </a:p>
          <a:p>
            <a:pPr marL="342900" indent="-342900" fontAlgn="base">
              <a:buFont typeface="Arial" panose="020B0604020202020204" pitchFamily="34" charset="0"/>
              <a:buChar char="•"/>
            </a:pPr>
            <a:r>
              <a:rPr lang="en-US" dirty="0" smtClean="0"/>
              <a:t>Be prepared</a:t>
            </a:r>
            <a:r>
              <a:rPr lang="en-US" dirty="0"/>
              <a:t> </a:t>
            </a:r>
          </a:p>
          <a:p>
            <a:pPr marL="342900" indent="-342900" fontAlgn="base">
              <a:buFont typeface="Arial" panose="020B0604020202020204" pitchFamily="34" charset="0"/>
              <a:buChar char="•"/>
            </a:pPr>
            <a:r>
              <a:rPr lang="en-US" dirty="0" smtClean="0"/>
              <a:t>Take study breaks</a:t>
            </a:r>
            <a:endParaRPr lang="en-US" dirty="0"/>
          </a:p>
          <a:p>
            <a:pPr marL="342900" indent="-342900" fontAlgn="base">
              <a:buFont typeface="Arial" panose="020B0604020202020204" pitchFamily="34" charset="0"/>
              <a:buChar char="•"/>
            </a:pPr>
            <a:r>
              <a:rPr lang="en-US" dirty="0" smtClean="0"/>
              <a:t>Prioritize</a:t>
            </a:r>
            <a:endParaRPr lang="en-US" dirty="0"/>
          </a:p>
          <a:p>
            <a:pPr marL="342900" indent="-342900" fontAlgn="base">
              <a:buFont typeface="Arial" panose="020B0604020202020204" pitchFamily="34" charset="0"/>
              <a:buChar char="•"/>
            </a:pPr>
            <a:r>
              <a:rPr lang="en-US" dirty="0" smtClean="0"/>
              <a:t>Participate</a:t>
            </a:r>
            <a:endParaRPr lang="en-US" dirty="0"/>
          </a:p>
          <a:p>
            <a:pPr marL="342900" indent="-342900" fontAlgn="base">
              <a:buFont typeface="Arial" panose="020B0604020202020204" pitchFamily="34" charset="0"/>
              <a:buChar char="•"/>
            </a:pPr>
            <a:r>
              <a:rPr lang="en-US" dirty="0" smtClean="0"/>
              <a:t>Sit towards the front </a:t>
            </a:r>
          </a:p>
          <a:p>
            <a:pPr marL="0" indent="0">
              <a:buNone/>
            </a:pPr>
            <a:endParaRPr lang="en-US" dirty="0"/>
          </a:p>
        </p:txBody>
      </p:sp>
      <p:sp>
        <p:nvSpPr>
          <p:cNvPr id="16" name="Content Placeholder 15"/>
          <p:cNvSpPr>
            <a:spLocks noGrp="1"/>
          </p:cNvSpPr>
          <p:nvPr>
            <p:ph sz="quarter" idx="4"/>
          </p:nvPr>
        </p:nvSpPr>
        <p:spPr>
          <a:xfrm>
            <a:off x="4648200" y="1143000"/>
            <a:ext cx="3789753" cy="5232400"/>
          </a:xfrm>
        </p:spPr>
        <p:txBody>
          <a:bodyPr>
            <a:normAutofit/>
          </a:bodyPr>
          <a:lstStyle/>
          <a:p>
            <a:pPr marL="342900" indent="-342900" fontAlgn="base">
              <a:buFont typeface="Arial" panose="020B0604020202020204" pitchFamily="34" charset="0"/>
              <a:buChar char="•"/>
            </a:pPr>
            <a:r>
              <a:rPr lang="en-US" dirty="0" smtClean="0"/>
              <a:t>Focus</a:t>
            </a:r>
            <a:r>
              <a:rPr lang="en-US" dirty="0"/>
              <a:t> </a:t>
            </a:r>
          </a:p>
          <a:p>
            <a:pPr marL="342900" indent="-342900" fontAlgn="base">
              <a:buFont typeface="Arial" panose="020B0604020202020204" pitchFamily="34" charset="0"/>
              <a:buChar char="•"/>
            </a:pPr>
            <a:r>
              <a:rPr lang="en-US" dirty="0" smtClean="0"/>
              <a:t>Take notes </a:t>
            </a:r>
            <a:r>
              <a:rPr lang="en-US" dirty="0"/>
              <a:t> </a:t>
            </a:r>
          </a:p>
          <a:p>
            <a:pPr marL="342900" indent="-342900" fontAlgn="base">
              <a:buFont typeface="Arial" panose="020B0604020202020204" pitchFamily="34" charset="0"/>
              <a:buChar char="•"/>
            </a:pPr>
            <a:r>
              <a:rPr lang="en-US" dirty="0" smtClean="0"/>
              <a:t>Know your resources</a:t>
            </a:r>
            <a:r>
              <a:rPr lang="en-US" dirty="0"/>
              <a:t> </a:t>
            </a:r>
          </a:p>
          <a:p>
            <a:pPr marL="342900" indent="-342900" fontAlgn="base">
              <a:buFont typeface="Arial" panose="020B0604020202020204" pitchFamily="34" charset="0"/>
              <a:buChar char="•"/>
            </a:pPr>
            <a:r>
              <a:rPr lang="en-US" dirty="0" smtClean="0"/>
              <a:t>Don’t wait until the last minute</a:t>
            </a:r>
            <a:r>
              <a:rPr lang="en-US" dirty="0"/>
              <a:t> </a:t>
            </a:r>
          </a:p>
          <a:p>
            <a:pPr marL="342900" indent="-342900" fontAlgn="base">
              <a:buFont typeface="Arial" panose="020B0604020202020204" pitchFamily="34" charset="0"/>
              <a:buChar char="•"/>
            </a:pPr>
            <a:r>
              <a:rPr lang="en-US" dirty="0" smtClean="0"/>
              <a:t>Set goals </a:t>
            </a:r>
            <a:r>
              <a:rPr lang="en-US" dirty="0"/>
              <a:t> </a:t>
            </a:r>
          </a:p>
          <a:p>
            <a:pPr marL="342900" indent="-342900" fontAlgn="base">
              <a:buFont typeface="Arial" panose="020B0604020202020204" pitchFamily="34" charset="0"/>
              <a:buChar char="•"/>
            </a:pPr>
            <a:r>
              <a:rPr lang="en-US" dirty="0" smtClean="0"/>
              <a:t>Do your homework</a:t>
            </a:r>
            <a:endParaRPr lang="en-US" dirty="0"/>
          </a:p>
          <a:p>
            <a:pPr marL="342900" indent="-342900" fontAlgn="base">
              <a:buFont typeface="Arial" panose="020B0604020202020204" pitchFamily="34" charset="0"/>
              <a:buChar char="•"/>
            </a:pPr>
            <a:r>
              <a:rPr lang="en-US" dirty="0" smtClean="0"/>
              <a:t>Read the assigned material</a:t>
            </a:r>
            <a:endParaRPr lang="en-US" dirty="0"/>
          </a:p>
          <a:p>
            <a:pPr marL="342900" indent="-342900" fontAlgn="base">
              <a:buFont typeface="Arial" panose="020B0604020202020204" pitchFamily="34" charset="0"/>
              <a:buChar char="•"/>
            </a:pPr>
            <a:r>
              <a:rPr lang="en-US" dirty="0" smtClean="0"/>
              <a:t>Attend regularly</a:t>
            </a:r>
            <a:endParaRPr lang="en-US" dirty="0"/>
          </a:p>
          <a:p>
            <a:pPr marL="342900" indent="-342900" fontAlgn="base">
              <a:buFont typeface="Arial" panose="020B0604020202020204" pitchFamily="34" charset="0"/>
              <a:buChar char="•"/>
            </a:pPr>
            <a:r>
              <a:rPr lang="en-US" dirty="0" smtClean="0"/>
              <a:t>Uphold the honor code</a:t>
            </a:r>
            <a:endParaRPr lang="en-US" dirty="0"/>
          </a:p>
          <a:p>
            <a:pPr marL="0" indent="0">
              <a:buNone/>
            </a:pPr>
            <a:endParaRPr lang="en-US" dirty="0"/>
          </a:p>
        </p:txBody>
      </p:sp>
    </p:spTree>
    <p:extLst>
      <p:ext uri="{BB962C8B-B14F-4D97-AF65-F5344CB8AC3E}">
        <p14:creationId xmlns:p14="http://schemas.microsoft.com/office/powerpoint/2010/main" val="26757698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57200" y="1524002"/>
            <a:ext cx="8229600" cy="4754563"/>
          </a:xfrm>
        </p:spPr>
        <p:txBody>
          <a:bodyPr>
            <a:normAutofit/>
          </a:bodyPr>
          <a:lstStyle/>
          <a:p>
            <a:pPr marL="120650" indent="-11113">
              <a:buNone/>
            </a:pPr>
            <a:r>
              <a:rPr lang="en-US" sz="2800" b="1" dirty="0" smtClean="0">
                <a:solidFill>
                  <a:srgbClr val="008000"/>
                </a:solidFill>
              </a:rPr>
              <a:t>Continue extracurricular activities, as schools look at students’ extracurricular activities when considering them for admission.</a:t>
            </a:r>
          </a:p>
          <a:p>
            <a:pPr marL="120650" indent="-11113">
              <a:buNone/>
            </a:pPr>
            <a:endParaRPr lang="en-US" sz="2800" b="1" dirty="0" smtClean="0">
              <a:solidFill>
                <a:srgbClr val="008000"/>
              </a:solidFill>
            </a:endParaRPr>
          </a:p>
          <a:p>
            <a:pPr marL="120650" indent="-11113">
              <a:buNone/>
            </a:pPr>
            <a:r>
              <a:rPr lang="en-US" sz="2800" b="1" dirty="0" smtClean="0">
                <a:solidFill>
                  <a:srgbClr val="008000"/>
                </a:solidFill>
              </a:rPr>
              <a:t>Continue participation in academic enrichment programs, summer workshops and camps with specialty focuses such as music, arts, science</a:t>
            </a:r>
          </a:p>
          <a:p>
            <a:pPr marL="120650" indent="-11113">
              <a:buNone/>
            </a:pPr>
            <a:r>
              <a:rPr lang="en-US" sz="2800" b="1" dirty="0" smtClean="0">
                <a:solidFill>
                  <a:srgbClr val="008000"/>
                </a:solidFill>
              </a:rPr>
              <a:t>etc.</a:t>
            </a:r>
            <a:endParaRPr lang="en-US" sz="2800" b="1" dirty="0">
              <a:solidFill>
                <a:srgbClr val="008000"/>
              </a:solidFill>
            </a:endParaRPr>
          </a:p>
        </p:txBody>
      </p:sp>
      <p:sp>
        <p:nvSpPr>
          <p:cNvPr id="3" name="Title 2"/>
          <p:cNvSpPr>
            <a:spLocks noGrp="1"/>
          </p:cNvSpPr>
          <p:nvPr>
            <p:ph type="title"/>
          </p:nvPr>
        </p:nvSpPr>
        <p:spPr>
          <a:xfrm>
            <a:off x="457200" y="193784"/>
            <a:ext cx="1981200" cy="715962"/>
          </a:xfrm>
        </p:spPr>
        <p:txBody>
          <a:bodyPr>
            <a:normAutofit/>
          </a:bodyPr>
          <a:lstStyle/>
          <a:p>
            <a:r>
              <a:rPr lang="en-US" sz="2400" dirty="0" smtClean="0">
                <a:ln>
                  <a:solidFill>
                    <a:srgbClr val="008000"/>
                  </a:solidFill>
                </a:ln>
                <a:solidFill>
                  <a:srgbClr val="FFC000"/>
                </a:solidFill>
              </a:rPr>
              <a:t>Participate, </a:t>
            </a:r>
            <a:endParaRPr lang="en-US" sz="2400" dirty="0">
              <a:ln>
                <a:solidFill>
                  <a:srgbClr val="008000"/>
                </a:solidFill>
              </a:ln>
              <a:solidFill>
                <a:srgbClr val="FFC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895600" y="4724400"/>
            <a:ext cx="2281238" cy="2255520"/>
          </a:xfrm>
          <a:prstGeom prst="rect">
            <a:avLst/>
          </a:prstGeom>
        </p:spPr>
      </p:pic>
      <p:sp>
        <p:nvSpPr>
          <p:cNvPr id="6" name="TextBox 5"/>
          <p:cNvSpPr txBox="1"/>
          <p:nvPr/>
        </p:nvSpPr>
        <p:spPr>
          <a:xfrm>
            <a:off x="2614137" y="450056"/>
            <a:ext cx="2514600" cy="646331"/>
          </a:xfrm>
          <a:prstGeom prst="rect">
            <a:avLst/>
          </a:prstGeom>
          <a:noFill/>
        </p:spPr>
        <p:txBody>
          <a:bodyPr wrap="square" rtlCol="0">
            <a:spAutoFit/>
          </a:bodyPr>
          <a:lstStyle/>
          <a:p>
            <a:r>
              <a:rPr lang="en-US" sz="3600" dirty="0">
                <a:ln>
                  <a:solidFill>
                    <a:srgbClr val="008000"/>
                  </a:solidFill>
                </a:ln>
                <a:solidFill>
                  <a:srgbClr val="FFC000"/>
                </a:solidFill>
              </a:rPr>
              <a:t>Participate, </a:t>
            </a:r>
            <a:endParaRPr lang="en-US" sz="3600" dirty="0"/>
          </a:p>
        </p:txBody>
      </p:sp>
      <p:sp>
        <p:nvSpPr>
          <p:cNvPr id="7" name="TextBox 6"/>
          <p:cNvSpPr txBox="1"/>
          <p:nvPr/>
        </p:nvSpPr>
        <p:spPr>
          <a:xfrm>
            <a:off x="5486400" y="616804"/>
            <a:ext cx="3281362" cy="830997"/>
          </a:xfrm>
          <a:prstGeom prst="rect">
            <a:avLst/>
          </a:prstGeom>
          <a:noFill/>
        </p:spPr>
        <p:txBody>
          <a:bodyPr wrap="square" rtlCol="0">
            <a:spAutoFit/>
          </a:bodyPr>
          <a:lstStyle/>
          <a:p>
            <a:r>
              <a:rPr lang="en-US" sz="4800" dirty="0" smtClean="0">
                <a:ln>
                  <a:solidFill>
                    <a:srgbClr val="008000"/>
                  </a:solidFill>
                </a:ln>
                <a:solidFill>
                  <a:srgbClr val="FFC000"/>
                </a:solidFill>
              </a:rPr>
              <a:t>Participate! </a:t>
            </a:r>
            <a:endParaRPr lang="en-US" sz="4800" dirty="0"/>
          </a:p>
        </p:txBody>
      </p:sp>
    </p:spTree>
    <p:extLst>
      <p:ext uri="{BB962C8B-B14F-4D97-AF65-F5344CB8AC3E}">
        <p14:creationId xmlns:p14="http://schemas.microsoft.com/office/powerpoint/2010/main" val="2699515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65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65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650" accel="50000" fill="hold">
                                          <p:stCondLst>
                                            <p:cond delay="650"/>
                                          </p:stCondLst>
                                        </p:cTn>
                                        <p:tgtEl>
                                          <p:spTgt spid="3"/>
                                        </p:tgtEl>
                                        <p:attrNameLst>
                                          <p:attrName>ppt_w</p:attrName>
                                        </p:attrNameLst>
                                      </p:cBhvr>
                                      <p:tavLst>
                                        <p:tav tm="0">
                                          <p:val>
                                            <p:strVal val="#ppt_w*.05"/>
                                          </p:val>
                                        </p:tav>
                                        <p:tav tm="100000">
                                          <p:val>
                                            <p:strVal val="#ppt_w"/>
                                          </p:val>
                                        </p:tav>
                                      </p:tavLst>
                                    </p:anim>
                                    <p:anim calcmode="lin" valueType="num">
                                      <p:cBhvr>
                                        <p:cTn id="10" dur="1300" fill="hold"/>
                                        <p:tgtEl>
                                          <p:spTgt spid="3"/>
                                        </p:tgtEl>
                                        <p:attrNameLst>
                                          <p:attrName>ppt_h</p:attrName>
                                        </p:attrNameLst>
                                      </p:cBhvr>
                                      <p:tavLst>
                                        <p:tav tm="0">
                                          <p:val>
                                            <p:strVal val="#ppt_h"/>
                                          </p:val>
                                        </p:tav>
                                        <p:tav tm="100000">
                                          <p:val>
                                            <p:strVal val="#ppt_h"/>
                                          </p:val>
                                        </p:tav>
                                      </p:tavLst>
                                    </p:anim>
                                    <p:anim calcmode="lin" valueType="num">
                                      <p:cBhvr>
                                        <p:cTn id="11" dur="65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65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650" accel="50000" fill="hold">
                                          <p:stCondLst>
                                            <p:cond delay="650"/>
                                          </p:stCondLst>
                                        </p:cTn>
                                        <p:tgtEl>
                                          <p:spTgt spid="3"/>
                                        </p:tgtEl>
                                        <p:attrNameLst>
                                          <p:attrName>ppt_y</p:attrName>
                                        </p:attrNameLst>
                                      </p:cBhvr>
                                      <p:tavLst>
                                        <p:tav tm="0">
                                          <p:val>
                                            <p:strVal val="#ppt_y+.1"/>
                                          </p:val>
                                        </p:tav>
                                        <p:tav tm="100000">
                                          <p:val>
                                            <p:strVal val="#ppt_y"/>
                                          </p:val>
                                        </p:tav>
                                      </p:tavLst>
                                    </p:anim>
                                    <p:animEffect transition="in" filter="fade">
                                      <p:cBhvr>
                                        <p:cTn id="14" dur="1300" decel="50000">
                                          <p:stCondLst>
                                            <p:cond delay="0"/>
                                          </p:stCondLst>
                                        </p:cTn>
                                        <p:tgtEl>
                                          <p:spTgt spid="3"/>
                                        </p:tgtEl>
                                      </p:cBhvr>
                                    </p:animEffect>
                                  </p:childTnLst>
                                </p:cTn>
                              </p:par>
                            </p:childTnLst>
                          </p:cTn>
                        </p:par>
                        <p:par>
                          <p:cTn id="15" fill="hold">
                            <p:stCondLst>
                              <p:cond delay="1300"/>
                            </p:stCondLst>
                            <p:childTnLst>
                              <p:par>
                                <p:cTn id="16" presetID="41" presetClass="entr" presetSubtype="0" fill="hold" nodeType="after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p:cTn id="18"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xEl>
                                              <p:pRg st="0" end="0"/>
                                            </p:txEl>
                                          </p:spTgt>
                                        </p:tgtEl>
                                      </p:cBhvr>
                                    </p:animEffect>
                                  </p:childTnLst>
                                </p:cTn>
                              </p:par>
                            </p:childTnLst>
                          </p:cTn>
                        </p:par>
                        <p:par>
                          <p:cTn id="23" fill="hold">
                            <p:stCondLst>
                              <p:cond delay="2350"/>
                            </p:stCondLst>
                            <p:childTnLst>
                              <p:par>
                                <p:cTn id="24" presetID="25" presetClass="entr" presetSubtype="0"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9"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
                                            <p:txEl>
                                              <p:pRg st="0" end="0"/>
                                            </p:txEl>
                                          </p:spTgt>
                                        </p:tgtEl>
                                      </p:cBhvr>
                                    </p:animEffect>
                                  </p:childTnLst>
                                </p:cTn>
                              </p:par>
                              <p:par>
                                <p:cTn id="34" presetID="45" presetClass="entr" presetSubtype="0" repeatCount="400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anim calcmode="lin" valueType="num">
                                      <p:cBhvr>
                                        <p:cTn id="37" dur="500" fill="hold"/>
                                        <p:tgtEl>
                                          <p:spTgt spid="5"/>
                                        </p:tgtEl>
                                        <p:attrNameLst>
                                          <p:attrName>ppt_w</p:attrName>
                                        </p:attrNameLst>
                                      </p:cBhvr>
                                      <p:tavLst>
                                        <p:tav tm="0" fmla="#ppt_w*sin(2.5*pi*$)">
                                          <p:val>
                                            <p:fltVal val="0"/>
                                          </p:val>
                                        </p:tav>
                                        <p:tav tm="100000">
                                          <p:val>
                                            <p:fltVal val="1"/>
                                          </p:val>
                                        </p:tav>
                                      </p:tavLst>
                                    </p:anim>
                                    <p:anim calcmode="lin" valueType="num">
                                      <p:cBhvr>
                                        <p:cTn id="38" dur="500" fill="hold"/>
                                        <p:tgtEl>
                                          <p:spTgt spid="5"/>
                                        </p:tgtEl>
                                        <p:attrNameLst>
                                          <p:attrName>ppt_h</p:attrName>
                                        </p:attrNameLst>
                                      </p:cBhvr>
                                      <p:tavLst>
                                        <p:tav tm="0">
                                          <p:val>
                                            <p:strVal val="#ppt_h"/>
                                          </p:val>
                                        </p:tav>
                                        <p:tav tm="100000">
                                          <p:val>
                                            <p:strVal val="#ppt_h"/>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 calcmode="lin" valueType="num">
                                      <p:cBhvr additive="base">
                                        <p:cTn id="41" dur="10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2" dur="10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normAutofit/>
          </a:bodyPr>
          <a:lstStyle/>
          <a:p>
            <a:r>
              <a:rPr lang="en-US" b="1" dirty="0" smtClean="0">
                <a:ln>
                  <a:solidFill>
                    <a:srgbClr val="008000"/>
                  </a:solidFill>
                </a:ln>
                <a:solidFill>
                  <a:schemeClr val="tx2"/>
                </a:solidFill>
              </a:rPr>
              <a:t>Tonight's Agenda:</a:t>
            </a:r>
            <a:endParaRPr lang="en-US" b="1" dirty="0">
              <a:ln>
                <a:solidFill>
                  <a:srgbClr val="008000"/>
                </a:solidFill>
              </a:ln>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1" y="3391987"/>
            <a:ext cx="3020047" cy="3716982"/>
          </a:xfrm>
          <a:prstGeom prst="rect">
            <a:avLst/>
          </a:prstGeom>
        </p:spPr>
      </p:pic>
      <p:sp>
        <p:nvSpPr>
          <p:cNvPr id="2" name="Rectangle 1"/>
          <p:cNvSpPr/>
          <p:nvPr/>
        </p:nvSpPr>
        <p:spPr>
          <a:xfrm>
            <a:off x="853439" y="1524000"/>
            <a:ext cx="7848601" cy="1815882"/>
          </a:xfrm>
          <a:prstGeom prst="rect">
            <a:avLst/>
          </a:prstGeom>
        </p:spPr>
        <p:txBody>
          <a:bodyPr wrap="square">
            <a:spAutoFit/>
          </a:bodyPr>
          <a:lstStyle/>
          <a:p>
            <a:pPr marL="457200" indent="-457200">
              <a:buFont typeface="Arial" pitchFamily="34" charset="0"/>
              <a:buChar char="•"/>
            </a:pPr>
            <a:r>
              <a:rPr lang="en-US" sz="2800" b="1" dirty="0" smtClean="0">
                <a:solidFill>
                  <a:srgbClr val="008000"/>
                </a:solidFill>
              </a:rPr>
              <a:t>The importance of continuing  </a:t>
            </a:r>
          </a:p>
          <a:p>
            <a:r>
              <a:rPr lang="en-US" sz="2800" b="1" dirty="0" smtClean="0">
                <a:solidFill>
                  <a:srgbClr val="008000"/>
                </a:solidFill>
              </a:rPr>
              <a:t>       education beyond high School</a:t>
            </a:r>
          </a:p>
          <a:p>
            <a:pPr marL="457200" indent="-457200">
              <a:buFont typeface="Arial" pitchFamily="34" charset="0"/>
              <a:buChar char="•"/>
            </a:pPr>
            <a:r>
              <a:rPr lang="en-US" sz="2800" b="1" dirty="0" smtClean="0">
                <a:solidFill>
                  <a:srgbClr val="008000"/>
                </a:solidFill>
              </a:rPr>
              <a:t>Tips for high school success</a:t>
            </a:r>
            <a:endParaRPr lang="en-US" sz="2800" b="1" dirty="0">
              <a:solidFill>
                <a:srgbClr val="008000"/>
              </a:solidFill>
            </a:endParaRPr>
          </a:p>
          <a:p>
            <a:pPr marL="457200" indent="-457200">
              <a:buFont typeface="Arial" pitchFamily="34" charset="0"/>
              <a:buChar char="•"/>
            </a:pPr>
            <a:r>
              <a:rPr lang="en-US" sz="2800" b="1" dirty="0" smtClean="0">
                <a:solidFill>
                  <a:srgbClr val="008000"/>
                </a:solidFill>
              </a:rPr>
              <a:t>Looking ahead to college</a:t>
            </a:r>
            <a:endParaRPr lang="en-US" sz="2800" b="1" dirty="0">
              <a:solidFill>
                <a:srgbClr val="008000"/>
              </a:solidFill>
            </a:endParaRPr>
          </a:p>
        </p:txBody>
      </p:sp>
    </p:spTree>
    <p:extLst>
      <p:ext uri="{BB962C8B-B14F-4D97-AF65-F5344CB8AC3E}">
        <p14:creationId xmlns:p14="http://schemas.microsoft.com/office/powerpoint/2010/main" val="3002367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2000"/>
                                        <p:tgtEl>
                                          <p:spTgt spid="6"/>
                                        </p:tgtEl>
                                      </p:cBhvr>
                                    </p:animEffect>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Co-curricular activities</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5800" y="1295400"/>
            <a:ext cx="6886353"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durango high school thea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84" t="16667" r="39062"/>
          <a:stretch/>
        </p:blipFill>
        <p:spPr bwMode="auto">
          <a:xfrm>
            <a:off x="0" y="3764165"/>
            <a:ext cx="3429000" cy="3093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urango high school aerosp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3991878"/>
            <a:ext cx="4024745" cy="2873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0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activities</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746" y="1752600"/>
            <a:ext cx="8745629"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2069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42784" y="1157525"/>
            <a:ext cx="5194762" cy="49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durango high school aerospa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durango high school aerospa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durango high school aerospa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durango high school aerospac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Image result for durango high school volley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 y="5652286"/>
            <a:ext cx="2743200" cy="12057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durango high school lacros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21523"/>
            <a:ext cx="1614054" cy="173076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urango high school tenni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022" y="5003754"/>
            <a:ext cx="1295978" cy="185424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durango high school tra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051796"/>
            <a:ext cx="2514600" cy="186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3030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 Wish…I Knew… Quotes from Juniors</a:t>
            </a:r>
          </a:p>
        </p:txBody>
      </p:sp>
      <p:sp>
        <p:nvSpPr>
          <p:cNvPr id="2" name="Content Placeholder 1"/>
          <p:cNvSpPr>
            <a:spLocks noGrp="1"/>
          </p:cNvSpPr>
          <p:nvPr>
            <p:ph idx="1"/>
          </p:nvPr>
        </p:nvSpPr>
        <p:spPr>
          <a:xfrm>
            <a:off x="457200" y="1219200"/>
            <a:ext cx="7506742" cy="4876800"/>
          </a:xfrm>
        </p:spPr>
        <p:txBody>
          <a:bodyPr>
            <a:normAutofit/>
          </a:bodyPr>
          <a:lstStyle/>
          <a:p>
            <a:r>
              <a:rPr lang="en-US" b="1" dirty="0"/>
              <a:t>“I wish I knew how to study</a:t>
            </a:r>
            <a:r>
              <a:rPr lang="en-US" b="1" dirty="0" smtClean="0"/>
              <a:t>.”</a:t>
            </a:r>
          </a:p>
          <a:p>
            <a:endParaRPr lang="en-US" b="1" dirty="0" smtClean="0"/>
          </a:p>
          <a:p>
            <a:r>
              <a:rPr lang="en-US" b="1" dirty="0" smtClean="0"/>
              <a:t>“</a:t>
            </a:r>
            <a:r>
              <a:rPr lang="en-US" b="1" dirty="0"/>
              <a:t>My advice is to STAY organized</a:t>
            </a:r>
            <a:r>
              <a:rPr lang="en-US" b="1" dirty="0" smtClean="0"/>
              <a:t>!</a:t>
            </a:r>
          </a:p>
          <a:p>
            <a:endParaRPr lang="en-US" b="1" dirty="0" smtClean="0"/>
          </a:p>
          <a:p>
            <a:r>
              <a:rPr lang="en-US" b="1" dirty="0" smtClean="0"/>
              <a:t>“In </a:t>
            </a:r>
            <a:r>
              <a:rPr lang="en-US" b="1" dirty="0"/>
              <a:t>high school you need to focus on the big picture.  Also don’t compare yourself to others</a:t>
            </a:r>
            <a:r>
              <a:rPr lang="en-US" b="1" dirty="0" smtClean="0"/>
              <a:t>.”</a:t>
            </a:r>
          </a:p>
          <a:p>
            <a:endParaRPr lang="en-US" b="1" dirty="0" smtClean="0"/>
          </a:p>
          <a:p>
            <a:r>
              <a:rPr lang="en-US" b="1" dirty="0" smtClean="0"/>
              <a:t>“You </a:t>
            </a:r>
            <a:r>
              <a:rPr lang="en-US" b="1" dirty="0"/>
              <a:t>as an individual are so special and as long as you are trying your very best and being a kind person-you are golden.  Everyone has flaws- don’t point them out</a:t>
            </a:r>
            <a:r>
              <a:rPr lang="en-US" b="1" dirty="0" smtClean="0"/>
              <a:t>!”</a:t>
            </a:r>
          </a:p>
          <a:p>
            <a:endParaRPr lang="en-US" b="1" dirty="0" smtClean="0"/>
          </a:p>
          <a:p>
            <a:endParaRPr lang="en-US" dirty="0"/>
          </a:p>
        </p:txBody>
      </p:sp>
    </p:spTree>
    <p:extLst>
      <p:ext uri="{BB962C8B-B14F-4D97-AF65-F5344CB8AC3E}">
        <p14:creationId xmlns:p14="http://schemas.microsoft.com/office/powerpoint/2010/main" val="3964790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Quotes continued</a:t>
            </a:r>
            <a:endParaRPr lang="en-US" dirty="0"/>
          </a:p>
        </p:txBody>
      </p:sp>
      <p:sp>
        <p:nvSpPr>
          <p:cNvPr id="2" name="Content Placeholder 1"/>
          <p:cNvSpPr>
            <a:spLocks noGrp="1"/>
          </p:cNvSpPr>
          <p:nvPr>
            <p:ph idx="1"/>
          </p:nvPr>
        </p:nvSpPr>
        <p:spPr>
          <a:xfrm>
            <a:off x="457200" y="1371601"/>
            <a:ext cx="8305800" cy="4571999"/>
          </a:xfrm>
        </p:spPr>
        <p:txBody>
          <a:bodyPr>
            <a:normAutofit fontScale="92500" lnSpcReduction="10000"/>
          </a:bodyPr>
          <a:lstStyle/>
          <a:p>
            <a:r>
              <a:rPr lang="en-US" b="1" i="1" dirty="0"/>
              <a:t>“I wish I knew how important my early years are when it comes to grades.  I wish I knew how much not having great grades those years can penalize me in the future</a:t>
            </a:r>
            <a:r>
              <a:rPr lang="en-US" b="1" i="1" dirty="0" smtClean="0"/>
              <a:t>.”</a:t>
            </a:r>
          </a:p>
          <a:p>
            <a:endParaRPr lang="en-US" b="1" i="1" dirty="0"/>
          </a:p>
          <a:p>
            <a:r>
              <a:rPr lang="en-US" b="1" i="1" dirty="0" smtClean="0"/>
              <a:t>“</a:t>
            </a:r>
            <a:r>
              <a:rPr lang="en-US" b="1" i="1" dirty="0"/>
              <a:t>Prioritize.  Learn how to manage your time. Sometimes sacrifices are necessary</a:t>
            </a:r>
            <a:r>
              <a:rPr lang="en-US" b="1" i="1" dirty="0" smtClean="0"/>
              <a:t>.”</a:t>
            </a:r>
          </a:p>
          <a:p>
            <a:endParaRPr lang="en-US" b="1" i="1" dirty="0"/>
          </a:p>
          <a:p>
            <a:pPr fontAlgn="base"/>
            <a:r>
              <a:rPr lang="en-US" b="1" dirty="0" smtClean="0"/>
              <a:t>“I </a:t>
            </a:r>
            <a:r>
              <a:rPr lang="en-US" b="1" dirty="0"/>
              <a:t>wish that I knew more about how the things you participate in in high school such as extra-curricular activities and clubs, are very important when it comes to applying to college.  It’s not just about grades. </a:t>
            </a:r>
            <a:r>
              <a:rPr lang="en-US" b="1" dirty="0" smtClean="0"/>
              <a:t>“</a:t>
            </a:r>
            <a:r>
              <a:rPr lang="en-US" b="1" dirty="0"/>
              <a:t> </a:t>
            </a:r>
            <a:endParaRPr lang="en-US" b="1" dirty="0" smtClean="0"/>
          </a:p>
          <a:p>
            <a:pPr fontAlgn="base"/>
            <a:endParaRPr lang="en-US" b="1" dirty="0"/>
          </a:p>
          <a:p>
            <a:pPr fontAlgn="base"/>
            <a:r>
              <a:rPr lang="en-US" b="1" dirty="0" smtClean="0"/>
              <a:t>“Get </a:t>
            </a:r>
            <a:r>
              <a:rPr lang="en-US" b="1" dirty="0"/>
              <a:t>out in your community-it will help you discover what you really want to do</a:t>
            </a:r>
            <a:r>
              <a:rPr lang="en-US" b="1" dirty="0" smtClean="0"/>
              <a:t>.”</a:t>
            </a:r>
          </a:p>
          <a:p>
            <a:pPr fontAlgn="base"/>
            <a:endParaRPr lang="en-US" b="1" dirty="0"/>
          </a:p>
          <a:p>
            <a:pPr fontAlgn="base"/>
            <a:r>
              <a:rPr lang="en-US" b="1" dirty="0" smtClean="0"/>
              <a:t>“Get </a:t>
            </a:r>
            <a:r>
              <a:rPr lang="en-US" b="1" dirty="0"/>
              <a:t>involved in the community, not just for colleges, but for yourself. Biggest Point:  Do what you love and thrive</a:t>
            </a:r>
            <a:r>
              <a:rPr lang="en-US" b="1" dirty="0" smtClean="0"/>
              <a:t>.” </a:t>
            </a:r>
            <a:r>
              <a:rPr lang="en-US" b="1" dirty="0"/>
              <a:t> </a:t>
            </a:r>
          </a:p>
          <a:p>
            <a:endParaRPr lang="en-US" dirty="0"/>
          </a:p>
        </p:txBody>
      </p:sp>
    </p:spTree>
    <p:extLst>
      <p:ext uri="{BB962C8B-B14F-4D97-AF65-F5344CB8AC3E}">
        <p14:creationId xmlns:p14="http://schemas.microsoft.com/office/powerpoint/2010/main" val="1115250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colleg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8755"/>
            <a:ext cx="6477000" cy="4772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267200"/>
            <a:ext cx="5029200" cy="1740476"/>
          </a:xfrm>
          <a:prstGeom prst="rect">
            <a:avLst/>
          </a:prstGeom>
          <a:noFill/>
        </p:spPr>
        <p:txBody>
          <a:bodyPr wrap="square" rtlCol="0">
            <a:spAutoFit/>
          </a:bodyPr>
          <a:lstStyle/>
          <a:p>
            <a:endParaRPr lang="en-US" dirty="0"/>
          </a:p>
          <a:p>
            <a:r>
              <a:rPr lang="en-US" dirty="0"/>
              <a:t>Remember, there may not be one ideal college that will fit </a:t>
            </a:r>
            <a:r>
              <a:rPr lang="en-US" i="1" dirty="0"/>
              <a:t>all</a:t>
            </a:r>
            <a:r>
              <a:rPr lang="en-US" dirty="0"/>
              <a:t> your criteria.  It is good to cast as wide a net as possible.  Keep your options open at this early stage of the process!</a:t>
            </a:r>
          </a:p>
          <a:p>
            <a:pPr>
              <a:lnSpc>
                <a:spcPct val="95000"/>
              </a:lnSpc>
            </a:pPr>
            <a:endParaRPr lang="en-US" dirty="0"/>
          </a:p>
        </p:txBody>
      </p:sp>
    </p:spTree>
    <p:extLst>
      <p:ext uri="{BB962C8B-B14F-4D97-AF65-F5344CB8AC3E}">
        <p14:creationId xmlns:p14="http://schemas.microsoft.com/office/powerpoint/2010/main" val="222508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Mitigating College Costs</a:t>
            </a:r>
          </a:p>
        </p:txBody>
      </p:sp>
      <p:sp>
        <p:nvSpPr>
          <p:cNvPr id="2" name="Content Placeholder 1"/>
          <p:cNvSpPr>
            <a:spLocks noGrp="1"/>
          </p:cNvSpPr>
          <p:nvPr>
            <p:ph idx="1"/>
          </p:nvPr>
        </p:nvSpPr>
        <p:spPr/>
        <p:txBody>
          <a:bodyPr/>
          <a:lstStyle/>
          <a:p>
            <a:r>
              <a:rPr lang="en-US" dirty="0"/>
              <a:t>According to the College Board, the average cost of tuition and fees for the 2016–2017 school year was </a:t>
            </a:r>
            <a:r>
              <a:rPr lang="en-US" b="1" dirty="0"/>
              <a:t>$33,480</a:t>
            </a:r>
            <a:r>
              <a:rPr lang="en-US" dirty="0"/>
              <a:t> at private colleges, </a:t>
            </a:r>
            <a:r>
              <a:rPr lang="en-US" b="1" dirty="0"/>
              <a:t>$9,650</a:t>
            </a:r>
            <a:r>
              <a:rPr lang="en-US" dirty="0"/>
              <a:t> for state residents at public colleges, and </a:t>
            </a:r>
            <a:r>
              <a:rPr lang="en-US" b="1" dirty="0"/>
              <a:t>$24,930</a:t>
            </a:r>
            <a:r>
              <a:rPr lang="en-US" dirty="0"/>
              <a:t> for out-of-state residents attending public universities.</a:t>
            </a:r>
            <a:endParaRPr lang="en-US" dirty="0" smtClean="0"/>
          </a:p>
          <a:p>
            <a:pPr marL="0" indent="0">
              <a:buNone/>
            </a:pPr>
            <a:endParaRPr lang="en-US" dirty="0"/>
          </a:p>
          <a:p>
            <a:r>
              <a:rPr lang="en-US" dirty="0" smtClean="0"/>
              <a:t>1. Anticipate </a:t>
            </a:r>
            <a:r>
              <a:rPr lang="en-US" dirty="0"/>
              <a:t>college costs</a:t>
            </a:r>
          </a:p>
          <a:p>
            <a:pPr marL="0" indent="0">
              <a:buNone/>
            </a:pPr>
            <a:r>
              <a:rPr lang="en-US" dirty="0"/>
              <a:t>2. </a:t>
            </a:r>
            <a:r>
              <a:rPr lang="en-US" dirty="0" smtClean="0"/>
              <a:t>Start </a:t>
            </a:r>
            <a:r>
              <a:rPr lang="en-US" dirty="0"/>
              <a:t>a 529 Account</a:t>
            </a:r>
          </a:p>
          <a:p>
            <a:pPr marL="0" indent="0">
              <a:buNone/>
            </a:pPr>
            <a:r>
              <a:rPr lang="en-US" dirty="0"/>
              <a:t>3. Consider concurrent enrollment classes through SCCC or FLC</a:t>
            </a:r>
          </a:p>
          <a:p>
            <a:pPr marL="0" indent="0">
              <a:buNone/>
            </a:pPr>
            <a:r>
              <a:rPr lang="en-US" dirty="0"/>
              <a:t>4. Earn College Credit with AP exams.</a:t>
            </a:r>
          </a:p>
          <a:p>
            <a:pPr marL="0" indent="0">
              <a:buNone/>
            </a:pPr>
            <a:r>
              <a:rPr lang="en-US" dirty="0"/>
              <a:t>5. Search and apply for scholarships. Never too early.</a:t>
            </a:r>
            <a:endParaRPr lang="en-US" b="1" dirty="0"/>
          </a:p>
        </p:txBody>
      </p:sp>
    </p:spTree>
    <p:extLst>
      <p:ext uri="{BB962C8B-B14F-4D97-AF65-F5344CB8AC3E}">
        <p14:creationId xmlns:p14="http://schemas.microsoft.com/office/powerpoint/2010/main" val="1131287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Time Line for Rising </a:t>
            </a:r>
            <a:r>
              <a:rPr lang="en-US" sz="3200" dirty="0"/>
              <a:t>S</a:t>
            </a:r>
            <a:r>
              <a:rPr lang="en-US" sz="3200" dirty="0" smtClean="0"/>
              <a:t>ophomores and Juniors</a:t>
            </a:r>
            <a:endParaRPr lang="en-US" sz="3200" dirty="0"/>
          </a:p>
        </p:txBody>
      </p:sp>
      <p:sp>
        <p:nvSpPr>
          <p:cNvPr id="2" name="Content Placeholder 1"/>
          <p:cNvSpPr>
            <a:spLocks noGrp="1"/>
          </p:cNvSpPr>
          <p:nvPr>
            <p:ph idx="1"/>
          </p:nvPr>
        </p:nvSpPr>
        <p:spPr/>
        <p:txBody>
          <a:bodyPr>
            <a:normAutofit/>
          </a:bodyPr>
          <a:lstStyle/>
          <a:p>
            <a:pPr fontAlgn="base"/>
            <a:r>
              <a:rPr lang="en-US" b="1" dirty="0"/>
              <a:t>Stay on track with grades and courses that challenge you and interest you. </a:t>
            </a:r>
          </a:p>
          <a:p>
            <a:pPr fontAlgn="base"/>
            <a:r>
              <a:rPr lang="en-US" b="1" dirty="0"/>
              <a:t>Develop strong relationships with teachers.</a:t>
            </a:r>
          </a:p>
          <a:p>
            <a:pPr fontAlgn="base"/>
            <a:r>
              <a:rPr lang="en-US" b="1" dirty="0" smtClean="0"/>
              <a:t>Consider </a:t>
            </a:r>
            <a:r>
              <a:rPr lang="en-US" b="1" dirty="0"/>
              <a:t>AP </a:t>
            </a:r>
            <a:r>
              <a:rPr lang="en-US" b="1" dirty="0" smtClean="0"/>
              <a:t>classes or concurrent enrollment.</a:t>
            </a:r>
            <a:endParaRPr lang="en-US" b="1" dirty="0"/>
          </a:p>
          <a:p>
            <a:pPr fontAlgn="base"/>
            <a:r>
              <a:rPr lang="en-US" b="1" dirty="0"/>
              <a:t>Take the practice PSAT. </a:t>
            </a:r>
          </a:p>
          <a:p>
            <a:pPr fontAlgn="base"/>
            <a:r>
              <a:rPr lang="en-US" b="1" dirty="0"/>
              <a:t>Take the “Mock” SAT offered through </a:t>
            </a:r>
            <a:r>
              <a:rPr lang="en-US" b="1" dirty="0" smtClean="0"/>
              <a:t>SAT prep </a:t>
            </a:r>
            <a:r>
              <a:rPr lang="en-US" b="1" dirty="0"/>
              <a:t>class and your advisory class</a:t>
            </a:r>
          </a:p>
          <a:p>
            <a:pPr fontAlgn="base"/>
            <a:r>
              <a:rPr lang="en-US" b="1" dirty="0"/>
              <a:t>Consider taking SAT Subject Tests at the end of 10th grade and 11th grade.  </a:t>
            </a:r>
          </a:p>
          <a:p>
            <a:pPr marL="0" indent="0">
              <a:buNone/>
            </a:pPr>
            <a:endParaRPr lang="en-US" dirty="0"/>
          </a:p>
        </p:txBody>
      </p:sp>
    </p:spTree>
    <p:extLst>
      <p:ext uri="{BB962C8B-B14F-4D97-AF65-F5344CB8AC3E}">
        <p14:creationId xmlns:p14="http://schemas.microsoft.com/office/powerpoint/2010/main" val="92922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Time line continued</a:t>
            </a:r>
            <a:endParaRPr lang="en-US" dirty="0"/>
          </a:p>
        </p:txBody>
      </p:sp>
      <p:sp>
        <p:nvSpPr>
          <p:cNvPr id="2" name="Content Placeholder 1"/>
          <p:cNvSpPr>
            <a:spLocks noGrp="1"/>
          </p:cNvSpPr>
          <p:nvPr>
            <p:ph idx="1"/>
          </p:nvPr>
        </p:nvSpPr>
        <p:spPr/>
        <p:txBody>
          <a:bodyPr/>
          <a:lstStyle/>
          <a:p>
            <a:pPr fontAlgn="base"/>
            <a:r>
              <a:rPr lang="en-US" b="1" dirty="0"/>
              <a:t>Begin exploring and researching colleges. </a:t>
            </a:r>
          </a:p>
          <a:p>
            <a:pPr fontAlgn="base"/>
            <a:r>
              <a:rPr lang="en-US" b="1" dirty="0"/>
              <a:t>Follow up with colleges from visits and the college fair.</a:t>
            </a:r>
          </a:p>
          <a:p>
            <a:pPr fontAlgn="base"/>
            <a:r>
              <a:rPr lang="en-US" b="1" dirty="0"/>
              <a:t>If you are interested in playing athletics, fill out recruiting forms online and come to college plan evening dedicated to athletics</a:t>
            </a:r>
          </a:p>
          <a:p>
            <a:pPr fontAlgn="base"/>
            <a:r>
              <a:rPr lang="en-US" b="1" dirty="0"/>
              <a:t>Think about potential careers to explore during your summers and how to maximize your summer time.</a:t>
            </a:r>
          </a:p>
          <a:p>
            <a:pPr fontAlgn="base"/>
            <a:r>
              <a:rPr lang="en-US" b="1" dirty="0"/>
              <a:t>Decide as a family how much you can afford. </a:t>
            </a:r>
          </a:p>
          <a:p>
            <a:endParaRPr lang="en-US" dirty="0"/>
          </a:p>
        </p:txBody>
      </p:sp>
    </p:spTree>
    <p:extLst>
      <p:ext uri="{BB962C8B-B14F-4D97-AF65-F5344CB8AC3E}">
        <p14:creationId xmlns:p14="http://schemas.microsoft.com/office/powerpoint/2010/main" val="1359496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09600" y="1905002"/>
            <a:ext cx="8229600" cy="4419599"/>
          </a:xfrm>
        </p:spPr>
        <p:txBody>
          <a:bodyPr>
            <a:normAutofit/>
          </a:bodyPr>
          <a:lstStyle/>
          <a:p>
            <a:pPr marL="342900" indent="-342900">
              <a:buFont typeface="Arial" pitchFamily="34" charset="0"/>
              <a:buChar char="•"/>
            </a:pPr>
            <a:r>
              <a:rPr lang="en-US" b="1" dirty="0" smtClean="0">
                <a:solidFill>
                  <a:srgbClr val="008000"/>
                </a:solidFill>
              </a:rPr>
              <a:t>Talk to your students about careers </a:t>
            </a:r>
            <a:r>
              <a:rPr lang="en-US" b="1" dirty="0">
                <a:solidFill>
                  <a:srgbClr val="008000"/>
                </a:solidFill>
              </a:rPr>
              <a:t>and </a:t>
            </a:r>
            <a:r>
              <a:rPr lang="en-US" b="1" dirty="0" smtClean="0">
                <a:solidFill>
                  <a:srgbClr val="008000"/>
                </a:solidFill>
              </a:rPr>
              <a:t>college </a:t>
            </a:r>
          </a:p>
          <a:p>
            <a:pPr marL="342900" indent="-342900">
              <a:buFont typeface="Arial" pitchFamily="34" charset="0"/>
              <a:buChar char="•"/>
            </a:pPr>
            <a:r>
              <a:rPr lang="en-US" b="1" dirty="0" smtClean="0">
                <a:solidFill>
                  <a:srgbClr val="008000"/>
                </a:solidFill>
              </a:rPr>
              <a:t>Visit college campuses</a:t>
            </a:r>
          </a:p>
          <a:p>
            <a:pPr marL="342900" indent="-342900">
              <a:buFont typeface="Arial" pitchFamily="34" charset="0"/>
              <a:buChar char="•"/>
            </a:pPr>
            <a:r>
              <a:rPr lang="en-US" b="1" dirty="0" smtClean="0">
                <a:solidFill>
                  <a:srgbClr val="008000"/>
                </a:solidFill>
              </a:rPr>
              <a:t>Look for summer opportunities: jobs, internships or volunteer positions</a:t>
            </a:r>
          </a:p>
          <a:p>
            <a:pPr marL="342900" indent="-342900">
              <a:buFont typeface="Arial" pitchFamily="34" charset="0"/>
              <a:buChar char="•"/>
            </a:pPr>
            <a:r>
              <a:rPr lang="en-US" b="1" dirty="0" smtClean="0">
                <a:solidFill>
                  <a:srgbClr val="008000"/>
                </a:solidFill>
              </a:rPr>
              <a:t>Explore </a:t>
            </a:r>
            <a:r>
              <a:rPr lang="en-US" b="1" u="sng" dirty="0" smtClean="0">
                <a:solidFill>
                  <a:srgbClr val="0000FF"/>
                </a:solidFill>
              </a:rPr>
              <a:t>www.collegeboard.org </a:t>
            </a:r>
            <a:r>
              <a:rPr lang="en-US" sz="1600" b="1" dirty="0" smtClean="0">
                <a:solidFill>
                  <a:srgbClr val="008000"/>
                </a:solidFill>
              </a:rPr>
              <a:t>(this has almost all the info you will need)</a:t>
            </a:r>
            <a:endParaRPr lang="en-US" b="1" dirty="0" smtClean="0">
              <a:solidFill>
                <a:srgbClr val="008000"/>
              </a:solidFill>
            </a:endParaRPr>
          </a:p>
          <a:p>
            <a:pPr marL="342900" indent="-342900">
              <a:buFont typeface="Arial" pitchFamily="34" charset="0"/>
              <a:buChar char="•"/>
            </a:pPr>
            <a:r>
              <a:rPr lang="en-US" b="1" dirty="0" smtClean="0">
                <a:solidFill>
                  <a:srgbClr val="008000"/>
                </a:solidFill>
              </a:rPr>
              <a:t>Make sure your child reads every night</a:t>
            </a:r>
          </a:p>
          <a:p>
            <a:pPr marL="342900" indent="-342900">
              <a:buFont typeface="Arial" pitchFamily="34" charset="0"/>
              <a:buChar char="•"/>
            </a:pPr>
            <a:r>
              <a:rPr lang="en-US" b="1" dirty="0" smtClean="0">
                <a:solidFill>
                  <a:srgbClr val="008000"/>
                </a:solidFill>
              </a:rPr>
              <a:t>Help </a:t>
            </a:r>
            <a:r>
              <a:rPr lang="en-US" b="1" dirty="0">
                <a:solidFill>
                  <a:srgbClr val="008000"/>
                </a:solidFill>
              </a:rPr>
              <a:t>s</a:t>
            </a:r>
            <a:r>
              <a:rPr lang="en-US" b="1" dirty="0" smtClean="0">
                <a:solidFill>
                  <a:srgbClr val="008000"/>
                </a:solidFill>
              </a:rPr>
              <a:t>et </a:t>
            </a:r>
            <a:r>
              <a:rPr lang="en-US" b="1" dirty="0">
                <a:solidFill>
                  <a:srgbClr val="008000"/>
                </a:solidFill>
              </a:rPr>
              <a:t>good study </a:t>
            </a:r>
            <a:r>
              <a:rPr lang="en-US" b="1" dirty="0" smtClean="0">
                <a:solidFill>
                  <a:srgbClr val="008000"/>
                </a:solidFill>
              </a:rPr>
              <a:t>habits</a:t>
            </a:r>
          </a:p>
          <a:p>
            <a:pPr marL="342900" indent="-342900">
              <a:buFont typeface="Arial" pitchFamily="34" charset="0"/>
              <a:buChar char="•"/>
            </a:pPr>
            <a:r>
              <a:rPr lang="en-US" b="1" dirty="0" smtClean="0">
                <a:solidFill>
                  <a:srgbClr val="008000"/>
                </a:solidFill>
              </a:rPr>
              <a:t>Check Infinite Campus</a:t>
            </a:r>
            <a:endParaRPr lang="en-US" b="1" dirty="0">
              <a:solidFill>
                <a:srgbClr val="008000"/>
              </a:solidFill>
            </a:endParaRPr>
          </a:p>
        </p:txBody>
      </p:sp>
      <p:sp>
        <p:nvSpPr>
          <p:cNvPr id="2" name="Title 1"/>
          <p:cNvSpPr>
            <a:spLocks noGrp="1"/>
          </p:cNvSpPr>
          <p:nvPr>
            <p:ph type="title"/>
          </p:nvPr>
        </p:nvSpPr>
        <p:spPr>
          <a:xfrm>
            <a:off x="685801" y="304800"/>
            <a:ext cx="8229600" cy="1143000"/>
          </a:xfrm>
        </p:spPr>
        <p:txBody>
          <a:bodyPr>
            <a:noAutofit/>
          </a:bodyPr>
          <a:lstStyle/>
          <a:p>
            <a:pPr algn="ctr"/>
            <a:r>
              <a:rPr lang="en-US" sz="4400" b="1" dirty="0" smtClean="0">
                <a:ln>
                  <a:solidFill>
                    <a:srgbClr val="008000"/>
                  </a:solidFill>
                </a:ln>
                <a:solidFill>
                  <a:srgbClr val="FFC000"/>
                </a:solidFill>
              </a:rPr>
              <a:t>How Can </a:t>
            </a:r>
            <a:r>
              <a:rPr lang="en-US" b="1" dirty="0">
                <a:ln>
                  <a:solidFill>
                    <a:srgbClr val="008000"/>
                  </a:solidFill>
                </a:ln>
                <a:solidFill>
                  <a:srgbClr val="FFC000"/>
                </a:solidFill>
              </a:rPr>
              <a:t>Y</a:t>
            </a:r>
            <a:r>
              <a:rPr lang="en-US" sz="4400" b="1" dirty="0" smtClean="0">
                <a:ln>
                  <a:solidFill>
                    <a:srgbClr val="008000"/>
                  </a:solidFill>
                </a:ln>
                <a:solidFill>
                  <a:srgbClr val="FFC000"/>
                </a:solidFill>
              </a:rPr>
              <a:t>ou </a:t>
            </a:r>
            <a:r>
              <a:rPr lang="en-US" b="1" dirty="0">
                <a:ln>
                  <a:solidFill>
                    <a:srgbClr val="008000"/>
                  </a:solidFill>
                </a:ln>
                <a:solidFill>
                  <a:srgbClr val="FFC000"/>
                </a:solidFill>
              </a:rPr>
              <a:t>G</a:t>
            </a:r>
            <a:r>
              <a:rPr lang="en-US" sz="4400" b="1" dirty="0" smtClean="0">
                <a:ln>
                  <a:solidFill>
                    <a:srgbClr val="008000"/>
                  </a:solidFill>
                </a:ln>
                <a:solidFill>
                  <a:srgbClr val="FFC000"/>
                </a:solidFill>
              </a:rPr>
              <a:t>et </a:t>
            </a:r>
            <a:r>
              <a:rPr lang="en-US" b="1" dirty="0">
                <a:ln>
                  <a:solidFill>
                    <a:srgbClr val="008000"/>
                  </a:solidFill>
                </a:ln>
                <a:solidFill>
                  <a:srgbClr val="FFC000"/>
                </a:solidFill>
              </a:rPr>
              <a:t>Y</a:t>
            </a:r>
            <a:r>
              <a:rPr lang="en-US" sz="4400" b="1" dirty="0" smtClean="0">
                <a:ln>
                  <a:solidFill>
                    <a:srgbClr val="008000"/>
                  </a:solidFill>
                </a:ln>
                <a:solidFill>
                  <a:srgbClr val="FFC000"/>
                </a:solidFill>
              </a:rPr>
              <a:t>our </a:t>
            </a:r>
            <a:r>
              <a:rPr lang="en-US" b="1" dirty="0">
                <a:ln>
                  <a:solidFill>
                    <a:srgbClr val="008000"/>
                  </a:solidFill>
                </a:ln>
                <a:solidFill>
                  <a:srgbClr val="FFC000"/>
                </a:solidFill>
              </a:rPr>
              <a:t>S</a:t>
            </a:r>
            <a:r>
              <a:rPr lang="en-US" sz="4400" b="1" dirty="0" smtClean="0">
                <a:ln>
                  <a:solidFill>
                    <a:srgbClr val="008000"/>
                  </a:solidFill>
                </a:ln>
                <a:solidFill>
                  <a:srgbClr val="FFC000"/>
                </a:solidFill>
              </a:rPr>
              <a:t>tudent </a:t>
            </a:r>
            <a:r>
              <a:rPr lang="en-US" b="1" dirty="0">
                <a:ln>
                  <a:solidFill>
                    <a:srgbClr val="008000"/>
                  </a:solidFill>
                </a:ln>
                <a:solidFill>
                  <a:srgbClr val="FFC000"/>
                </a:solidFill>
              </a:rPr>
              <a:t>R</a:t>
            </a:r>
            <a:r>
              <a:rPr lang="en-US" sz="4400" b="1" dirty="0" smtClean="0">
                <a:ln>
                  <a:solidFill>
                    <a:srgbClr val="008000"/>
                  </a:solidFill>
                </a:ln>
                <a:solidFill>
                  <a:srgbClr val="FFC000"/>
                </a:solidFill>
              </a:rPr>
              <a:t>eady for College Now?</a:t>
            </a:r>
            <a:endParaRPr lang="en-US" sz="4400" b="1" dirty="0">
              <a:ln>
                <a:solidFill>
                  <a:srgbClr val="008000"/>
                </a:solidFill>
              </a:ln>
              <a:solidFill>
                <a:srgbClr val="FFC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115" y="4495800"/>
            <a:ext cx="1935549" cy="2346960"/>
          </a:xfrm>
          <a:prstGeom prst="rect">
            <a:avLst/>
          </a:prstGeom>
        </p:spPr>
      </p:pic>
    </p:spTree>
    <p:extLst>
      <p:ext uri="{BB962C8B-B14F-4D97-AF65-F5344CB8AC3E}">
        <p14:creationId xmlns:p14="http://schemas.microsoft.com/office/powerpoint/2010/main" val="367375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5410200" cy="4953000"/>
          </a:xfrm>
        </p:spPr>
        <p:txBody>
          <a:bodyPr>
            <a:normAutofit lnSpcReduction="10000"/>
          </a:bodyPr>
          <a:lstStyle/>
          <a:p>
            <a:pPr fontAlgn="base"/>
            <a:r>
              <a:rPr lang="en-US" b="1" dirty="0" smtClean="0"/>
              <a:t>Deb </a:t>
            </a:r>
            <a:r>
              <a:rPr lang="en-US" b="1" dirty="0" err="1" smtClean="0"/>
              <a:t>Medenwaldt</a:t>
            </a:r>
            <a:r>
              <a:rPr lang="en-US" b="1" dirty="0" smtClean="0"/>
              <a:t>: 10</a:t>
            </a:r>
            <a:r>
              <a:rPr lang="en-US" b="1" baseline="30000" dirty="0" smtClean="0"/>
              <a:t>th</a:t>
            </a:r>
            <a:r>
              <a:rPr lang="en-US" b="1" dirty="0" smtClean="0"/>
              <a:t> grade Academic Advisor</a:t>
            </a:r>
          </a:p>
          <a:p>
            <a:pPr fontAlgn="base"/>
            <a:r>
              <a:rPr lang="en-US" b="1" dirty="0"/>
              <a:t>	</a:t>
            </a:r>
            <a:r>
              <a:rPr lang="en-US" b="1" dirty="0" smtClean="0">
                <a:hlinkClick r:id="rId2"/>
              </a:rPr>
              <a:t>dmedenwaldt@durango.k12.co.us</a:t>
            </a:r>
            <a:endParaRPr lang="en-US" b="1" dirty="0" smtClean="0"/>
          </a:p>
          <a:p>
            <a:pPr fontAlgn="base"/>
            <a:r>
              <a:rPr lang="en-US" b="1" dirty="0"/>
              <a:t>	</a:t>
            </a:r>
            <a:r>
              <a:rPr lang="en-US" b="1" dirty="0" smtClean="0"/>
              <a:t>259-1630, ext. 2266</a:t>
            </a:r>
          </a:p>
          <a:p>
            <a:pPr fontAlgn="base"/>
            <a:r>
              <a:rPr lang="en-US" b="1" dirty="0" smtClean="0"/>
              <a:t>Rachel </a:t>
            </a:r>
            <a:r>
              <a:rPr lang="en-US" b="1" dirty="0" err="1" smtClean="0"/>
              <a:t>Colsman</a:t>
            </a:r>
            <a:r>
              <a:rPr lang="en-US" b="1" dirty="0" smtClean="0"/>
              <a:t>: 11</a:t>
            </a:r>
            <a:r>
              <a:rPr lang="en-US" b="1" baseline="30000" dirty="0" smtClean="0"/>
              <a:t>th</a:t>
            </a:r>
            <a:r>
              <a:rPr lang="en-US" b="1" dirty="0" smtClean="0"/>
              <a:t> grade Academic Advisor</a:t>
            </a:r>
          </a:p>
          <a:p>
            <a:pPr fontAlgn="base"/>
            <a:r>
              <a:rPr lang="en-US" b="1" dirty="0"/>
              <a:t>	</a:t>
            </a:r>
            <a:r>
              <a:rPr lang="en-US" b="1" dirty="0" smtClean="0">
                <a:hlinkClick r:id="rId3"/>
              </a:rPr>
              <a:t>rcolsman@durango.k12.co.us</a:t>
            </a:r>
            <a:endParaRPr lang="en-US" b="1" dirty="0" smtClean="0"/>
          </a:p>
          <a:p>
            <a:pPr fontAlgn="base"/>
            <a:r>
              <a:rPr lang="en-US" b="1" dirty="0"/>
              <a:t>	259-1630, ext. </a:t>
            </a:r>
            <a:r>
              <a:rPr lang="en-US" b="1" dirty="0" smtClean="0"/>
              <a:t>2307</a:t>
            </a:r>
            <a:endParaRPr lang="en-US" b="1" dirty="0"/>
          </a:p>
          <a:p>
            <a:pPr fontAlgn="base"/>
            <a:r>
              <a:rPr lang="en-US" b="1" dirty="0" smtClean="0"/>
              <a:t>Robert Aspen: 9</a:t>
            </a:r>
            <a:r>
              <a:rPr lang="en-US" b="1" baseline="30000" dirty="0" smtClean="0"/>
              <a:t>th</a:t>
            </a:r>
            <a:r>
              <a:rPr lang="en-US" b="1" dirty="0" smtClean="0"/>
              <a:t> grade Academic Advisor.</a:t>
            </a:r>
          </a:p>
          <a:p>
            <a:pPr fontAlgn="base"/>
            <a:r>
              <a:rPr lang="en-US" b="1" dirty="0"/>
              <a:t>	</a:t>
            </a:r>
            <a:r>
              <a:rPr lang="en-US" b="1" dirty="0" smtClean="0">
                <a:hlinkClick r:id="rId4"/>
              </a:rPr>
              <a:t>raspen@durango.k12.co.us</a:t>
            </a:r>
            <a:endParaRPr lang="en-US" b="1" dirty="0" smtClean="0"/>
          </a:p>
          <a:p>
            <a:pPr fontAlgn="base"/>
            <a:r>
              <a:rPr lang="en-US" b="1" dirty="0"/>
              <a:t>	</a:t>
            </a:r>
            <a:r>
              <a:rPr lang="en-US" b="1" dirty="0" smtClean="0"/>
              <a:t>259-1630, ext. 2308</a:t>
            </a:r>
            <a:endParaRPr lang="en-US" b="1" dirty="0"/>
          </a:p>
          <a:p>
            <a:pPr fontAlgn="base"/>
            <a:r>
              <a:rPr lang="en-US" b="1" dirty="0" smtClean="0"/>
              <a:t>Katie </a:t>
            </a:r>
            <a:r>
              <a:rPr lang="en-US" b="1" dirty="0" err="1" smtClean="0"/>
              <a:t>Simkover</a:t>
            </a:r>
            <a:r>
              <a:rPr lang="en-US" b="1" dirty="0" smtClean="0"/>
              <a:t>, 9</a:t>
            </a:r>
            <a:r>
              <a:rPr lang="en-US" b="1" baseline="30000" dirty="0" smtClean="0"/>
              <a:t>th</a:t>
            </a:r>
            <a:r>
              <a:rPr lang="en-US" b="1" dirty="0" smtClean="0"/>
              <a:t> grade Counselor</a:t>
            </a:r>
          </a:p>
          <a:p>
            <a:pPr fontAlgn="base"/>
            <a:r>
              <a:rPr lang="en-US" b="1" dirty="0" smtClean="0"/>
              <a:t>Natalie Bertrand, 10</a:t>
            </a:r>
            <a:r>
              <a:rPr lang="en-US" b="1" baseline="30000" dirty="0" smtClean="0"/>
              <a:t>th</a:t>
            </a:r>
            <a:r>
              <a:rPr lang="en-US" b="1" dirty="0" smtClean="0"/>
              <a:t> grade Counselor</a:t>
            </a:r>
          </a:p>
          <a:p>
            <a:pPr fontAlgn="base"/>
            <a:r>
              <a:rPr lang="en-US" b="1" dirty="0" smtClean="0"/>
              <a:t>Melinda Wood: Counseling Center  Assistant</a:t>
            </a:r>
          </a:p>
          <a:p>
            <a:pPr fontAlgn="base"/>
            <a:r>
              <a:rPr lang="en-US" b="1" dirty="0" smtClean="0"/>
              <a:t>	</a:t>
            </a:r>
            <a:r>
              <a:rPr lang="en-US" b="1" dirty="0" smtClean="0">
                <a:hlinkClick r:id="rId5"/>
              </a:rPr>
              <a:t>mwood@durango.k12.co.us</a:t>
            </a:r>
            <a:endParaRPr lang="en-US" b="1" dirty="0" smtClean="0"/>
          </a:p>
          <a:p>
            <a:pPr fontAlgn="base"/>
            <a:r>
              <a:rPr lang="en-US" b="1" dirty="0" smtClean="0"/>
              <a:t>	259-1630, ext. 2309</a:t>
            </a:r>
          </a:p>
          <a:p>
            <a:pPr fontAlgn="base"/>
            <a:endParaRPr lang="en-US" b="1" dirty="0"/>
          </a:p>
        </p:txBody>
      </p:sp>
      <p:sp>
        <p:nvSpPr>
          <p:cNvPr id="2" name="Title 1"/>
          <p:cNvSpPr>
            <a:spLocks noGrp="1"/>
          </p:cNvSpPr>
          <p:nvPr>
            <p:ph type="title"/>
          </p:nvPr>
        </p:nvSpPr>
        <p:spPr/>
        <p:txBody>
          <a:bodyPr>
            <a:noAutofit/>
          </a:bodyPr>
          <a:lstStyle/>
          <a:p>
            <a:r>
              <a:rPr lang="en-US" sz="4000" b="1" dirty="0" smtClean="0">
                <a:ln>
                  <a:solidFill>
                    <a:srgbClr val="008000"/>
                  </a:solidFill>
                </a:ln>
                <a:solidFill>
                  <a:schemeClr val="tx2"/>
                </a:solidFill>
              </a:rPr>
              <a:t>Who We Are </a:t>
            </a:r>
            <a:r>
              <a:rPr lang="en-US" sz="4000" b="1" dirty="0">
                <a:ln>
                  <a:solidFill>
                    <a:srgbClr val="008000"/>
                  </a:solidFill>
                </a:ln>
                <a:solidFill>
                  <a:schemeClr val="tx2"/>
                </a:solidFill>
              </a:rPr>
              <a:t>&amp;</a:t>
            </a:r>
            <a:r>
              <a:rPr lang="en-US" sz="4000" b="1" dirty="0" smtClean="0">
                <a:ln>
                  <a:solidFill>
                    <a:srgbClr val="008000"/>
                  </a:solidFill>
                </a:ln>
                <a:solidFill>
                  <a:schemeClr val="tx2"/>
                </a:solidFill>
              </a:rPr>
              <a:t>Where To Find Us</a:t>
            </a:r>
            <a:endParaRPr lang="en-US" sz="4000" b="1" dirty="0">
              <a:ln>
                <a:solidFill>
                  <a:srgbClr val="008000"/>
                </a:solidFill>
              </a:ln>
              <a:solidFill>
                <a:schemeClr val="tx2"/>
              </a:solidFill>
            </a:endParaRPr>
          </a:p>
        </p:txBody>
      </p:sp>
      <p:pic>
        <p:nvPicPr>
          <p:cNvPr id="6154"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00202"/>
            <a:ext cx="2057400" cy="2481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0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TONIGHT’S TAKE AWAYS</a:t>
            </a:r>
          </a:p>
        </p:txBody>
      </p:sp>
      <p:sp>
        <p:nvSpPr>
          <p:cNvPr id="2" name="Content Placeholder 1"/>
          <p:cNvSpPr>
            <a:spLocks noGrp="1"/>
          </p:cNvSpPr>
          <p:nvPr>
            <p:ph idx="1"/>
          </p:nvPr>
        </p:nvSpPr>
        <p:spPr/>
        <p:txBody>
          <a:bodyPr>
            <a:normAutofit/>
          </a:bodyPr>
          <a:lstStyle/>
          <a:p>
            <a:pPr fontAlgn="base"/>
            <a:r>
              <a:rPr lang="en-US" i="1" dirty="0"/>
              <a:t>College is an important step</a:t>
            </a:r>
            <a:endParaRPr lang="en-US" dirty="0"/>
          </a:p>
          <a:p>
            <a:pPr fontAlgn="base"/>
            <a:r>
              <a:rPr lang="en-US" i="1" dirty="0"/>
              <a:t>We want to be there as a teacher, guide and cheerleader</a:t>
            </a:r>
            <a:endParaRPr lang="en-US" dirty="0"/>
          </a:p>
          <a:p>
            <a:pPr fontAlgn="base"/>
            <a:r>
              <a:rPr lang="en-US" i="1" dirty="0"/>
              <a:t>We partner with parents and students</a:t>
            </a:r>
            <a:endParaRPr lang="en-US" dirty="0"/>
          </a:p>
          <a:p>
            <a:pPr fontAlgn="base"/>
            <a:r>
              <a:rPr lang="en-US" i="1" dirty="0"/>
              <a:t>Information is powerful in order to be an informed consumer of post-secondary options</a:t>
            </a:r>
            <a:endParaRPr lang="en-US" dirty="0"/>
          </a:p>
          <a:p>
            <a:pPr fontAlgn="base"/>
            <a:r>
              <a:rPr lang="en-US" i="1" dirty="0"/>
              <a:t>Keeping options open is the best strategy</a:t>
            </a:r>
            <a:endParaRPr lang="en-US" dirty="0"/>
          </a:p>
          <a:p>
            <a:pPr fontAlgn="base"/>
            <a:r>
              <a:rPr lang="en-US" i="1" dirty="0"/>
              <a:t>Aim high and exceed expectations</a:t>
            </a:r>
            <a:endParaRPr lang="en-US" dirty="0"/>
          </a:p>
          <a:p>
            <a:pPr fontAlgn="base"/>
            <a:r>
              <a:rPr lang="en-US" i="1" dirty="0"/>
              <a:t>Get involved and deepen your involvement</a:t>
            </a:r>
          </a:p>
          <a:p>
            <a:pPr fontAlgn="base"/>
            <a:r>
              <a:rPr lang="en-US" i="1" dirty="0"/>
              <a:t>Think purposefully about your future...</a:t>
            </a:r>
          </a:p>
          <a:p>
            <a:endParaRPr lang="en-US" dirty="0"/>
          </a:p>
        </p:txBody>
      </p:sp>
    </p:spTree>
    <p:extLst>
      <p:ext uri="{BB962C8B-B14F-4D97-AF65-F5344CB8AC3E}">
        <p14:creationId xmlns:p14="http://schemas.microsoft.com/office/powerpoint/2010/main" val="1039599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838199" y="1447802"/>
            <a:ext cx="5071533" cy="4754563"/>
          </a:xfrm>
        </p:spPr>
      </p:pic>
      <p:sp>
        <p:nvSpPr>
          <p:cNvPr id="6" name="Oval Callout 5"/>
          <p:cNvSpPr/>
          <p:nvPr/>
        </p:nvSpPr>
        <p:spPr>
          <a:xfrm rot="21237733" flipH="1">
            <a:off x="3641468" y="839540"/>
            <a:ext cx="4796485" cy="2844004"/>
          </a:xfrm>
          <a:prstGeom prst="wedgeEllipseCallout">
            <a:avLst>
              <a:gd name="adj1" fmla="val 90442"/>
              <a:gd name="adj2" fmla="val -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en-US" sz="4400" b="1" dirty="0" smtClean="0">
                <a:solidFill>
                  <a:srgbClr val="FFFF00"/>
                </a:solidFill>
              </a:rPr>
              <a:t>QUESTIONS ?</a:t>
            </a:r>
            <a:endParaRPr lang="en-US" sz="4400" b="1" dirty="0">
              <a:solidFill>
                <a:srgbClr val="FFFF00"/>
              </a:solidFill>
            </a:endParaRPr>
          </a:p>
        </p:txBody>
      </p:sp>
    </p:spTree>
    <p:extLst>
      <p:ext uri="{BB962C8B-B14F-4D97-AF65-F5344CB8AC3E}">
        <p14:creationId xmlns:p14="http://schemas.microsoft.com/office/powerpoint/2010/main" val="3850793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r>
              <a:rPr lang="en-US" sz="3200" b="1" dirty="0" smtClean="0">
                <a:ln w="12700">
                  <a:solidFill>
                    <a:srgbClr val="008000"/>
                  </a:solidFill>
                  <a:prstDash val="solid"/>
                </a:ln>
                <a:solidFill>
                  <a:srgbClr val="FFC000"/>
                </a:solidFill>
                <a:effectLst>
                  <a:outerShdw blurRad="41275" dist="20320" dir="1800000" algn="tl" rotWithShape="0">
                    <a:srgbClr val="000000">
                      <a:alpha val="40000"/>
                    </a:srgbClr>
                  </a:outerShdw>
                </a:effectLst>
              </a:rPr>
              <a:t>Students  Must  Continue  Their  Education Beyond  High  School  Because</a:t>
            </a:r>
            <a:r>
              <a:rPr lang="en-US" sz="3200" b="1" dirty="0">
                <a:ln w="12700">
                  <a:solidFill>
                    <a:srgbClr val="008000"/>
                  </a:solidFill>
                  <a:prstDash val="solid"/>
                </a:ln>
                <a:solidFill>
                  <a:srgbClr val="FFC000"/>
                </a:solidFill>
                <a:effectLst>
                  <a:outerShdw blurRad="41275" dist="20320" dir="1800000" algn="tl" rotWithShape="0">
                    <a:srgbClr val="000000">
                      <a:alpha val="40000"/>
                    </a:srgbClr>
                  </a:outerShdw>
                </a:effectLst>
              </a:rPr>
              <a:t>…</a:t>
            </a:r>
            <a:br>
              <a:rPr lang="en-US" sz="3200" b="1" dirty="0">
                <a:ln w="12700">
                  <a:solidFill>
                    <a:srgbClr val="008000"/>
                  </a:solidFill>
                  <a:prstDash val="solid"/>
                </a:ln>
                <a:solidFill>
                  <a:srgbClr val="FFC000"/>
                </a:solidFill>
                <a:effectLst>
                  <a:outerShdw blurRad="41275" dist="20320" dir="1800000" algn="tl" rotWithShape="0">
                    <a:srgbClr val="000000">
                      <a:alpha val="40000"/>
                    </a:srgbClr>
                  </a:outerShdw>
                </a:effectLst>
              </a:rPr>
            </a:br>
            <a:endParaRPr lang="en-US" sz="3200" dirty="0"/>
          </a:p>
        </p:txBody>
      </p:sp>
      <p:pic>
        <p:nvPicPr>
          <p:cNvPr id="3074" name="Picture 2" descr="Image result for average salary high school diploma vs college de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9" y="1600200"/>
            <a:ext cx="921833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91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Academic Advisors:</a:t>
            </a:r>
            <a:r>
              <a:rPr lang="en-US" dirty="0"/>
              <a:t/>
            </a:r>
            <a:br>
              <a:rPr lang="en-US" dirty="0"/>
            </a:br>
            <a:r>
              <a:rPr lang="en-US" b="1" dirty="0" smtClean="0"/>
              <a:t>Our Purpose and Role</a:t>
            </a:r>
            <a:endParaRPr lang="en-US" dirty="0"/>
          </a:p>
        </p:txBody>
      </p:sp>
      <p:sp>
        <p:nvSpPr>
          <p:cNvPr id="3" name="Content Placeholder 2"/>
          <p:cNvSpPr>
            <a:spLocks noGrp="1"/>
          </p:cNvSpPr>
          <p:nvPr>
            <p:ph idx="1"/>
          </p:nvPr>
        </p:nvSpPr>
        <p:spPr>
          <a:xfrm>
            <a:off x="304800" y="1295402"/>
            <a:ext cx="7315200" cy="4648199"/>
          </a:xfrm>
        </p:spPr>
        <p:txBody>
          <a:bodyPr>
            <a:noAutofit/>
          </a:bodyPr>
          <a:lstStyle/>
          <a:p>
            <a:pPr marL="342900" indent="-342900" fontAlgn="base">
              <a:buFont typeface="Arial" panose="020B0604020202020204" pitchFamily="34" charset="0"/>
              <a:buChar char="•"/>
            </a:pPr>
            <a:endParaRPr lang="en-US" sz="2400" b="1" dirty="0" smtClean="0"/>
          </a:p>
          <a:p>
            <a:pPr marL="342900" indent="-342900" fontAlgn="base">
              <a:buFont typeface="Arial" panose="020B0604020202020204" pitchFamily="34" charset="0"/>
              <a:buChar char="•"/>
            </a:pPr>
            <a:r>
              <a:rPr lang="en-US" sz="2400" b="1" dirty="0" smtClean="0"/>
              <a:t>Identify interests</a:t>
            </a:r>
          </a:p>
          <a:p>
            <a:pPr marL="342900" indent="-342900" fontAlgn="base">
              <a:buFont typeface="Arial" panose="020B0604020202020204" pitchFamily="34" charset="0"/>
              <a:buChar char="•"/>
            </a:pPr>
            <a:r>
              <a:rPr lang="en-US" sz="2400" b="1" dirty="0" smtClean="0"/>
              <a:t>Encourage excellence</a:t>
            </a:r>
          </a:p>
          <a:p>
            <a:pPr marL="342900" indent="-342900" fontAlgn="base">
              <a:buFont typeface="Arial" panose="020B0604020202020204" pitchFamily="34" charset="0"/>
              <a:buChar char="•"/>
            </a:pPr>
            <a:r>
              <a:rPr lang="en-US" sz="2400" b="1" dirty="0" smtClean="0"/>
              <a:t>Find best postsecondary match</a:t>
            </a:r>
          </a:p>
          <a:p>
            <a:pPr marL="342900" indent="-342900" fontAlgn="base">
              <a:buFont typeface="Arial" panose="020B0604020202020204" pitchFamily="34" charset="0"/>
              <a:buChar char="•"/>
            </a:pPr>
            <a:r>
              <a:rPr lang="en-US" sz="2400" b="1" dirty="0"/>
              <a:t>Plan for college</a:t>
            </a:r>
          </a:p>
          <a:p>
            <a:pPr marL="342900" indent="-342900" fontAlgn="base">
              <a:buFont typeface="Arial" panose="020B0604020202020204" pitchFamily="34" charset="0"/>
              <a:buChar char="•"/>
            </a:pPr>
            <a:r>
              <a:rPr lang="en-US" sz="2400" b="1" dirty="0" smtClean="0"/>
              <a:t>Assist with the </a:t>
            </a:r>
            <a:r>
              <a:rPr lang="en-US" sz="2400" b="1" dirty="0"/>
              <a:t>college application </a:t>
            </a:r>
            <a:r>
              <a:rPr lang="en-US" sz="2400" b="1" dirty="0" smtClean="0"/>
              <a:t>process</a:t>
            </a:r>
            <a:endParaRPr lang="en-US" sz="2400" b="1" dirty="0"/>
          </a:p>
          <a:p>
            <a:pPr marL="342900" indent="-342900" fontAlgn="base">
              <a:buFont typeface="Arial" panose="020B0604020202020204" pitchFamily="34" charset="0"/>
              <a:buChar char="•"/>
            </a:pPr>
            <a:r>
              <a:rPr lang="en-US" sz="2400" b="1" dirty="0" smtClean="0"/>
              <a:t>The </a:t>
            </a:r>
            <a:r>
              <a:rPr lang="en-US" sz="2400" b="1" dirty="0"/>
              <a:t>goal ​is to make information and post­secondary options and opportunities known to every student and support the student to reach his/her goal.</a:t>
            </a:r>
          </a:p>
          <a:p>
            <a:pPr marL="0" indent="0">
              <a:buNone/>
            </a:pPr>
            <a:endParaRPr lang="en-US" sz="2400" dirty="0"/>
          </a:p>
        </p:txBody>
      </p:sp>
    </p:spTree>
    <p:extLst>
      <p:ext uri="{BB962C8B-B14F-4D97-AF65-F5344CB8AC3E}">
        <p14:creationId xmlns:p14="http://schemas.microsoft.com/office/powerpoint/2010/main" val="3555290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Naviance.com</a:t>
            </a:r>
            <a:endParaRPr lang="en-US" dirty="0"/>
          </a:p>
        </p:txBody>
      </p:sp>
      <p:sp>
        <p:nvSpPr>
          <p:cNvPr id="3" name="Content Placeholder 2"/>
          <p:cNvSpPr>
            <a:spLocks noGrp="1"/>
          </p:cNvSpPr>
          <p:nvPr>
            <p:ph idx="1"/>
          </p:nvPr>
        </p:nvSpPr>
        <p:spPr/>
        <p:txBody>
          <a:bodyPr>
            <a:normAutofit/>
          </a:bodyPr>
          <a:lstStyle/>
          <a:p>
            <a:r>
              <a:rPr lang="en-US" sz="3600" dirty="0" smtClean="0"/>
              <a:t>Username: </a:t>
            </a:r>
            <a:r>
              <a:rPr lang="en-US" sz="3600" dirty="0" err="1" smtClean="0"/>
              <a:t>s.johnd</a:t>
            </a:r>
            <a:endParaRPr lang="en-US" sz="3600" dirty="0" smtClean="0"/>
          </a:p>
          <a:p>
            <a:r>
              <a:rPr lang="en-US" sz="3600" dirty="0" smtClean="0"/>
              <a:t>Password: </a:t>
            </a:r>
            <a:r>
              <a:rPr lang="en-US" sz="3600" dirty="0" err="1" smtClean="0"/>
              <a:t>NaviancePSWD</a:t>
            </a:r>
            <a:endParaRPr lang="en-US" sz="3600" dirty="0" smtClean="0"/>
          </a:p>
          <a:p>
            <a:r>
              <a:rPr lang="en-US" sz="3600" dirty="0"/>
              <a:t>	</a:t>
            </a:r>
            <a:r>
              <a:rPr lang="en-US" sz="3600" dirty="0" smtClean="0"/>
              <a:t>	        or</a:t>
            </a:r>
          </a:p>
          <a:p>
            <a:r>
              <a:rPr lang="en-US" sz="3600" dirty="0"/>
              <a:t>	 </a:t>
            </a:r>
            <a:r>
              <a:rPr lang="en-US" sz="3600" dirty="0" smtClean="0"/>
              <a:t>          123456</a:t>
            </a:r>
            <a:endParaRPr lang="en-US" sz="3600" dirty="0"/>
          </a:p>
        </p:txBody>
      </p:sp>
    </p:spTree>
    <p:extLst>
      <p:ext uri="{BB962C8B-B14F-4D97-AF65-F5344CB8AC3E}">
        <p14:creationId xmlns:p14="http://schemas.microsoft.com/office/powerpoint/2010/main" val="33585188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143000" y="1828802"/>
            <a:ext cx="8229600" cy="4754563"/>
          </a:xfrm>
        </p:spPr>
        <p:txBody>
          <a:bodyPr>
            <a:normAutofit/>
          </a:bodyPr>
          <a:lstStyle/>
          <a:p>
            <a:pPr marL="342900" indent="-342900">
              <a:buFont typeface="Arial" pitchFamily="34" charset="0"/>
              <a:buChar char="•"/>
            </a:pPr>
            <a:r>
              <a:rPr lang="en-US" sz="2800" b="1" dirty="0" smtClean="0">
                <a:solidFill>
                  <a:srgbClr val="008000"/>
                </a:solidFill>
              </a:rPr>
              <a:t>Rigor (the most difficult classes your</a:t>
            </a:r>
          </a:p>
          <a:p>
            <a:r>
              <a:rPr lang="en-US" sz="2800" b="1" dirty="0" smtClean="0">
                <a:solidFill>
                  <a:srgbClr val="008000"/>
                </a:solidFill>
              </a:rPr>
              <a:t>    student can handle)</a:t>
            </a:r>
          </a:p>
          <a:p>
            <a:pPr marL="342900" indent="-342900">
              <a:buFont typeface="Arial" pitchFamily="34" charset="0"/>
              <a:buChar char="•"/>
            </a:pPr>
            <a:r>
              <a:rPr lang="en-US" sz="2800" b="1" dirty="0" smtClean="0">
                <a:solidFill>
                  <a:srgbClr val="008000"/>
                </a:solidFill>
              </a:rPr>
              <a:t>GPA</a:t>
            </a:r>
          </a:p>
          <a:p>
            <a:pPr marL="342900" indent="-342900">
              <a:buFont typeface="Arial" pitchFamily="34" charset="0"/>
              <a:buChar char="•"/>
            </a:pPr>
            <a:r>
              <a:rPr lang="en-US" sz="2800" b="1" dirty="0" smtClean="0">
                <a:solidFill>
                  <a:srgbClr val="008000"/>
                </a:solidFill>
              </a:rPr>
              <a:t>SAT/ACT</a:t>
            </a:r>
          </a:p>
          <a:p>
            <a:pPr marL="342900" indent="-342900">
              <a:buFont typeface="Arial" pitchFamily="34" charset="0"/>
              <a:buChar char="•"/>
            </a:pPr>
            <a:r>
              <a:rPr lang="en-US" sz="2800" b="1" dirty="0" smtClean="0">
                <a:solidFill>
                  <a:srgbClr val="008000"/>
                </a:solidFill>
              </a:rPr>
              <a:t>Extra Curricular &amp; Volunteer </a:t>
            </a:r>
            <a:r>
              <a:rPr lang="en-US" sz="2800" b="1" dirty="0">
                <a:solidFill>
                  <a:srgbClr val="008000"/>
                </a:solidFill>
              </a:rPr>
              <a:t>A</a:t>
            </a:r>
            <a:r>
              <a:rPr lang="en-US" sz="2800" b="1" dirty="0" smtClean="0">
                <a:solidFill>
                  <a:srgbClr val="008000"/>
                </a:solidFill>
              </a:rPr>
              <a:t>ctivities</a:t>
            </a:r>
          </a:p>
          <a:p>
            <a:pPr marL="342900" indent="-342900">
              <a:buFont typeface="Arial" pitchFamily="34" charset="0"/>
              <a:buChar char="•"/>
            </a:pPr>
            <a:r>
              <a:rPr lang="en-US" sz="2800" b="1" dirty="0" smtClean="0">
                <a:solidFill>
                  <a:srgbClr val="008000"/>
                </a:solidFill>
              </a:rPr>
              <a:t>Essay </a:t>
            </a:r>
          </a:p>
        </p:txBody>
      </p:sp>
      <p:sp>
        <p:nvSpPr>
          <p:cNvPr id="2" name="Title 1"/>
          <p:cNvSpPr>
            <a:spLocks noGrp="1"/>
          </p:cNvSpPr>
          <p:nvPr>
            <p:ph type="title"/>
          </p:nvPr>
        </p:nvSpPr>
        <p:spPr/>
        <p:txBody>
          <a:bodyPr>
            <a:normAutofit fontScale="90000"/>
          </a:bodyPr>
          <a:lstStyle/>
          <a:p>
            <a:pPr algn="ctr"/>
            <a:r>
              <a:rPr lang="en-US" dirty="0" smtClean="0">
                <a:ln>
                  <a:solidFill>
                    <a:srgbClr val="008000"/>
                  </a:solidFill>
                </a:ln>
                <a:solidFill>
                  <a:srgbClr val="FFC000"/>
                </a:solidFill>
              </a:rPr>
              <a:t>What are Colleges </a:t>
            </a:r>
            <a:r>
              <a:rPr lang="en-US" dirty="0">
                <a:ln>
                  <a:solidFill>
                    <a:srgbClr val="008000"/>
                  </a:solidFill>
                </a:ln>
                <a:solidFill>
                  <a:srgbClr val="FFC000"/>
                </a:solidFill>
              </a:rPr>
              <a:t>L</a:t>
            </a:r>
            <a:r>
              <a:rPr lang="en-US" dirty="0" smtClean="0">
                <a:ln>
                  <a:solidFill>
                    <a:srgbClr val="008000"/>
                  </a:solidFill>
                </a:ln>
                <a:solidFill>
                  <a:srgbClr val="FFC000"/>
                </a:solidFill>
              </a:rPr>
              <a:t>ooking for from Students?</a:t>
            </a:r>
            <a:endParaRPr lang="en-US" dirty="0">
              <a:ln>
                <a:solidFill>
                  <a:srgbClr val="008000"/>
                </a:solidFill>
              </a:ln>
              <a:solidFill>
                <a:srgbClr val="FFC000"/>
              </a:solidFill>
            </a:endParaRPr>
          </a:p>
        </p:txBody>
      </p:sp>
    </p:spTree>
    <p:extLst>
      <p:ext uri="{BB962C8B-B14F-4D97-AF65-F5344CB8AC3E}">
        <p14:creationId xmlns:p14="http://schemas.microsoft.com/office/powerpoint/2010/main" val="3272693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a:t>
            </a:r>
            <a:r>
              <a:rPr lang="en-US" b="1" dirty="0" smtClean="0"/>
              <a:t>Word About Course Selection</a:t>
            </a:r>
            <a:endParaRPr lang="en-US" dirty="0"/>
          </a:p>
        </p:txBody>
      </p:sp>
      <p:sp>
        <p:nvSpPr>
          <p:cNvPr id="3" name="Content Placeholder 2"/>
          <p:cNvSpPr>
            <a:spLocks noGrp="1"/>
          </p:cNvSpPr>
          <p:nvPr>
            <p:ph idx="1"/>
          </p:nvPr>
        </p:nvSpPr>
        <p:spPr>
          <a:xfrm>
            <a:off x="457200" y="1371601"/>
            <a:ext cx="7543800" cy="4754563"/>
          </a:xfrm>
        </p:spPr>
        <p:txBody>
          <a:bodyPr>
            <a:normAutofit/>
          </a:bodyPr>
          <a:lstStyle/>
          <a:p>
            <a:pPr marL="342900" indent="-342900" fontAlgn="base">
              <a:buFont typeface="Arial" panose="020B0604020202020204" pitchFamily="34" charset="0"/>
              <a:buChar char="•"/>
            </a:pPr>
            <a:r>
              <a:rPr lang="en-US" sz="2800" dirty="0" smtClean="0"/>
              <a:t>Stretch </a:t>
            </a:r>
            <a:r>
              <a:rPr lang="en-US" sz="2800" dirty="0"/>
              <a:t>yourself in those areas where you have identified a personal skill or talent, while maintaining college-prep courses across the board. </a:t>
            </a:r>
          </a:p>
          <a:p>
            <a:pPr marL="342900" indent="-342900" fontAlgn="base">
              <a:buFont typeface="Arial" panose="020B0604020202020204" pitchFamily="34" charset="0"/>
              <a:buChar char="•"/>
            </a:pPr>
            <a:r>
              <a:rPr lang="en-US" sz="2800" dirty="0"/>
              <a:t>Take the most rigorous classes you can </a:t>
            </a:r>
            <a:r>
              <a:rPr lang="en-US" sz="2800" dirty="0" smtClean="0"/>
              <a:t>handle. 4 x 4</a:t>
            </a:r>
            <a:endParaRPr lang="en-US" sz="2800" dirty="0"/>
          </a:p>
          <a:p>
            <a:pPr marL="0" indent="0">
              <a:buNone/>
            </a:pPr>
            <a:endParaRPr lang="en-US" sz="2800" dirty="0"/>
          </a:p>
        </p:txBody>
      </p:sp>
      <p:pic>
        <p:nvPicPr>
          <p:cNvPr id="4" name="Picture 2" descr="https://lh4.googleusercontent.com/131t1SeOumpBIDbdNz4-cTMJnm5hDxMEs5vYPtQ6QgB3D9NNw0k7D8cs-6TneZ-ciTDSLm1hU9dwvJVvGdWsBbZ2fEkQfyS5AJ-yuPsV7yDNTho5-T53IoTyJl9NFO2ico9QEUyKK6w"/>
          <p:cNvPicPr>
            <a:picLocks noChangeAspect="1" noChangeArrowheads="1"/>
          </p:cNvPicPr>
          <p:nvPr/>
        </p:nvPicPr>
        <p:blipFill>
          <a:blip r:embed="rId2">
            <a:extLst>
              <a:ext uri="{28A0092B-C50C-407E-A947-70E740481C1C}">
                <a14:useLocalDpi xmlns:a14="http://schemas.microsoft.com/office/drawing/2010/main" val="0"/>
              </a:ext>
            </a:extLst>
          </a:blip>
          <a:srcRect l="4201" r="4201"/>
          <a:stretch>
            <a:fillRect/>
          </a:stretch>
        </p:blipFill>
        <p:spPr bwMode="auto">
          <a:xfrm>
            <a:off x="4188020" y="3886200"/>
            <a:ext cx="4083152"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254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Advice from Top Schools	</a:t>
            </a:r>
            <a:endParaRPr lang="en-US" dirty="0"/>
          </a:p>
        </p:txBody>
      </p:sp>
      <p:sp>
        <p:nvSpPr>
          <p:cNvPr id="6" name="Content Placeholder 5"/>
          <p:cNvSpPr>
            <a:spLocks noGrp="1"/>
          </p:cNvSpPr>
          <p:nvPr>
            <p:ph idx="1"/>
          </p:nvPr>
        </p:nvSpPr>
        <p:spPr/>
        <p:txBody>
          <a:bodyPr>
            <a:normAutofit/>
          </a:bodyPr>
          <a:lstStyle/>
          <a:p>
            <a:r>
              <a:rPr lang="en-US" sz="2800" b="1" dirty="0" smtClean="0"/>
              <a:t>“When </a:t>
            </a:r>
            <a:r>
              <a:rPr lang="en-US" sz="2800" b="1" dirty="0"/>
              <a:t>the admissions committee looks at your transcript, it will not focus on whether you have taken any specific course. It will be far more interested to see that you have challenged yourself with difficult coursework, and have done well</a:t>
            </a:r>
            <a:r>
              <a:rPr lang="en-US" sz="2800" b="1" dirty="0" smtClean="0"/>
              <a:t>.”</a:t>
            </a:r>
          </a:p>
          <a:p>
            <a:r>
              <a:rPr lang="en-US" sz="2800" b="1" dirty="0"/>
              <a:t>	</a:t>
            </a:r>
            <a:r>
              <a:rPr lang="en-US" sz="2800" b="1" dirty="0" smtClean="0"/>
              <a:t>				-- Yale University</a:t>
            </a:r>
            <a:endParaRPr lang="en-US" sz="2800" b="1" dirty="0"/>
          </a:p>
        </p:txBody>
      </p:sp>
    </p:spTree>
    <p:extLst>
      <p:ext uri="{BB962C8B-B14F-4D97-AF65-F5344CB8AC3E}">
        <p14:creationId xmlns:p14="http://schemas.microsoft.com/office/powerpoint/2010/main" val="2206831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erMedia Static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0.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8.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2.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3.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4.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5.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6.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7.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8.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9.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2541</TotalTime>
  <Words>790</Words>
  <Application>Microsoft Office PowerPoint</Application>
  <PresentationFormat>On-screen Show (4:3)</PresentationFormat>
  <Paragraphs>190</Paragraphs>
  <Slides>31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Aharoni</vt:lpstr>
      <vt:lpstr>Arial</vt:lpstr>
      <vt:lpstr>Calibri</vt:lpstr>
      <vt:lpstr>Franklin Gothic Book</vt:lpstr>
      <vt:lpstr>Franklin Gothic Medium</vt:lpstr>
      <vt:lpstr>Office Theme</vt:lpstr>
      <vt:lpstr>PresenterMedia Static Theme</vt:lpstr>
      <vt:lpstr>College Planning for Freshmen and Sophomores</vt:lpstr>
      <vt:lpstr>Tonight's Agenda:</vt:lpstr>
      <vt:lpstr>Who We Are &amp;Where To Find Us</vt:lpstr>
      <vt:lpstr>Students  Must  Continue  Their  Education Beyond  High  School  Because… </vt:lpstr>
      <vt:lpstr>Academic Advisors: Our Purpose and Role</vt:lpstr>
      <vt:lpstr>Naviance.com</vt:lpstr>
      <vt:lpstr>What are Colleges Looking for from Students?</vt:lpstr>
      <vt:lpstr>A Word About Course Selection</vt:lpstr>
      <vt:lpstr>Advice from Top Schools </vt:lpstr>
      <vt:lpstr>Advice from Top Schools </vt:lpstr>
      <vt:lpstr>AP Classes at DHS </vt:lpstr>
      <vt:lpstr>Benefits of Good Grades</vt:lpstr>
      <vt:lpstr>Benefits of Good Grades</vt:lpstr>
      <vt:lpstr>More Benefits of Good Grades</vt:lpstr>
      <vt:lpstr>Happy Parents!</vt:lpstr>
      <vt:lpstr>PowerPoint Presentation</vt:lpstr>
      <vt:lpstr>How To Improve Your Grades</vt:lpstr>
      <vt:lpstr>How To Improve Your Grades (cont.)</vt:lpstr>
      <vt:lpstr>Participate, </vt:lpstr>
      <vt:lpstr>Co-curricular activities</vt:lpstr>
      <vt:lpstr>Extracurricular activities</vt:lpstr>
      <vt:lpstr>Sports</vt:lpstr>
      <vt:lpstr>I Wish…I Knew… Quotes from Juniors</vt:lpstr>
      <vt:lpstr>Quotes continued</vt:lpstr>
      <vt:lpstr>PowerPoint Presentation</vt:lpstr>
      <vt:lpstr>Mitigating College Costs</vt:lpstr>
      <vt:lpstr>Time Line for Rising Sophomores and Juniors</vt:lpstr>
      <vt:lpstr>Time line continued</vt:lpstr>
      <vt:lpstr>How Can You Get Your Student Ready for College Now?</vt:lpstr>
      <vt:lpstr>TONIGHT’S TAKE 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District Employee</cp:lastModifiedBy>
  <cp:revision>88</cp:revision>
  <dcterms:created xsi:type="dcterms:W3CDTF">2012-04-24T16:06:10Z</dcterms:created>
  <dcterms:modified xsi:type="dcterms:W3CDTF">2018-06-20T17:10:43Z</dcterms:modified>
</cp:coreProperties>
</file>