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2.xml" ContentType="application/vnd.openxmlformats-officedocument.presentationml.notesSl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2"/>
  </p:notesMasterIdLst>
  <p:sldIdLst>
    <p:sldId id="285" r:id="rId3"/>
    <p:sldId id="283" r:id="rId4"/>
    <p:sldId id="332" r:id="rId5"/>
    <p:sldId id="333" r:id="rId6"/>
    <p:sldId id="328" r:id="rId7"/>
    <p:sldId id="319" r:id="rId8"/>
    <p:sldId id="357" r:id="rId9"/>
    <p:sldId id="334" r:id="rId10"/>
    <p:sldId id="348" r:id="rId11"/>
    <p:sldId id="349" r:id="rId12"/>
    <p:sldId id="350" r:id="rId13"/>
    <p:sldId id="336" r:id="rId14"/>
    <p:sldId id="353" r:id="rId15"/>
    <p:sldId id="337" r:id="rId16"/>
    <p:sldId id="338" r:id="rId17"/>
    <p:sldId id="339" r:id="rId18"/>
    <p:sldId id="311" r:id="rId19"/>
    <p:sldId id="354" r:id="rId20"/>
    <p:sldId id="355" r:id="rId21"/>
    <p:sldId id="356" r:id="rId22"/>
    <p:sldId id="341" r:id="rId23"/>
    <p:sldId id="342" r:id="rId24"/>
    <p:sldId id="343" r:id="rId25"/>
    <p:sldId id="352" r:id="rId26"/>
    <p:sldId id="346" r:id="rId27"/>
    <p:sldId id="345" r:id="rId28"/>
    <p:sldId id="321" r:id="rId29"/>
    <p:sldId id="347"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6600"/>
    <a:srgbClr val="0088EE"/>
    <a:srgbClr val="493BB3"/>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8B676-1CB1-42FF-BDD8-8DD738DE7F77}" type="datetimeFigureOut">
              <a:rPr lang="en-US" smtClean="0"/>
              <a:t>9/20/2018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5146E-4D92-4582-AC5B-3027466DF35C}" type="slidenum">
              <a:rPr lang="en-US" smtClean="0"/>
              <a:t>‹#›</a:t>
            </a:fld>
            <a:endParaRPr lang="en-US"/>
          </a:p>
        </p:txBody>
      </p:sp>
    </p:spTree>
    <p:extLst>
      <p:ext uri="{BB962C8B-B14F-4D97-AF65-F5344CB8AC3E}">
        <p14:creationId xmlns:p14="http://schemas.microsoft.com/office/powerpoint/2010/main" val="40752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7FB7EBFD-8875-414B-9785-7BD5747D899E}" type="datetime7">
              <a:rPr lang="en-US" smtClean="0"/>
              <a:t>Sep-18</a:t>
            </a:fld>
            <a:endParaRPr lang="en-US"/>
          </a:p>
        </p:txBody>
      </p:sp>
    </p:spTree>
    <p:extLst>
      <p:ext uri="{BB962C8B-B14F-4D97-AF65-F5344CB8AC3E}">
        <p14:creationId xmlns:p14="http://schemas.microsoft.com/office/powerpoint/2010/main" val="41566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3E035FB6-0469-4905-B613-29E46B00C412}" type="datetime7">
              <a:rPr lang="en-US" smtClean="0"/>
              <a:t>Sep-18</a:t>
            </a:fld>
            <a:endParaRPr lang="en-US"/>
          </a:p>
        </p:txBody>
      </p:sp>
    </p:spTree>
    <p:extLst>
      <p:ext uri="{BB962C8B-B14F-4D97-AF65-F5344CB8AC3E}">
        <p14:creationId xmlns:p14="http://schemas.microsoft.com/office/powerpoint/2010/main" val="5452970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5">
                <a:lumMod val="50000"/>
              </a:schemeClr>
            </a:gs>
            <a:gs pos="74000">
              <a:schemeClr val="accent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1" y="4598990"/>
            <a:ext cx="7772400" cy="1470025"/>
          </a:xfrm>
        </p:spPr>
        <p:txBody>
          <a:bodyPr anchor="b" anchorCtr="0"/>
          <a:lstStyle>
            <a:lvl1pPr algn="ct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1" y="5943600"/>
            <a:ext cx="7772400" cy="1752600"/>
          </a:xfrm>
        </p:spPr>
        <p:txBody>
          <a:bodyPr>
            <a:normAutofit/>
          </a:bodyPr>
          <a:lstStyle>
            <a:lvl1pPr marL="0" indent="0" algn="ctr">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
        <p:nvSpPr>
          <p:cNvPr id="7" name="Rectangle 6"/>
          <p:cNvSpPr/>
          <p:nvPr/>
        </p:nvSpPr>
        <p:spPr>
          <a:xfrm>
            <a:off x="0" y="0"/>
            <a:ext cx="9144000" cy="6858000"/>
          </a:xfrm>
          <a:prstGeom prst="rect">
            <a:avLst/>
          </a:prstGeom>
          <a:gradFill>
            <a:gsLst>
              <a:gs pos="73000">
                <a:schemeClr val="accent4">
                  <a:lumMod val="24000"/>
                  <a:lumOff val="76000"/>
                </a:schemeClr>
              </a:gs>
              <a:gs pos="20000">
                <a:schemeClr val="accent4">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 y="-7072"/>
            <a:ext cx="9143999" cy="6636471"/>
          </a:xfrm>
          <a:custGeom>
            <a:avLst/>
            <a:gdLst/>
            <a:ahLst/>
            <a:cxnLst/>
            <a:rect l="l" t="t" r="r" b="b"/>
            <a:pathLst>
              <a:path w="9143999" h="6636471">
                <a:moveTo>
                  <a:pt x="9143999" y="0"/>
                </a:moveTo>
                <a:lnTo>
                  <a:pt x="9143999" y="6626033"/>
                </a:lnTo>
                <a:lnTo>
                  <a:pt x="21020" y="6636471"/>
                </a:lnTo>
                <a:lnTo>
                  <a:pt x="0" y="6625367"/>
                </a:lnTo>
                <a:lnTo>
                  <a:pt x="0" y="2488380"/>
                </a:lnTo>
                <a:cubicBezTo>
                  <a:pt x="6693" y="2483234"/>
                  <a:pt x="13840" y="2478787"/>
                  <a:pt x="21020" y="2474374"/>
                </a:cubicBezTo>
                <a:cubicBezTo>
                  <a:pt x="3869453" y="5102360"/>
                  <a:pt x="5382718" y="4897774"/>
                  <a:pt x="914399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15008"/>
            <a:ext cx="9175532" cy="6348236"/>
          </a:xfrm>
          <a:custGeom>
            <a:avLst/>
            <a:gdLst/>
            <a:ahLst/>
            <a:cxnLst/>
            <a:rect l="l" t="t" r="r" b="b"/>
            <a:pathLst>
              <a:path w="9175532" h="6348236">
                <a:moveTo>
                  <a:pt x="9154512" y="0"/>
                </a:moveTo>
                <a:cubicBezTo>
                  <a:pt x="9161519" y="2112579"/>
                  <a:pt x="9168525" y="4225159"/>
                  <a:pt x="9175532" y="6337738"/>
                </a:cubicBezTo>
                <a:lnTo>
                  <a:pt x="0" y="63482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spTree>
    <p:extLst>
      <p:ext uri="{BB962C8B-B14F-4D97-AF65-F5344CB8AC3E}">
        <p14:creationId xmlns:p14="http://schemas.microsoft.com/office/powerpoint/2010/main" val="1782623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8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11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100"/>
                                        <p:tgtEl>
                                          <p:spTgt spid="14"/>
                                        </p:tgtEl>
                                      </p:cBhvr>
                                    </p:animEffect>
                                  </p:childTnLst>
                                </p:cTn>
                              </p:par>
                              <p:par>
                                <p:cTn id="20" presetID="42" presetClass="entr" presetSubtype="0" fill="hold" nodeType="withEffect">
                                  <p:stCondLst>
                                    <p:cond delay="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400"/>
                                        <p:tgtEl>
                                          <p:spTgt spid="15"/>
                                        </p:tgtEl>
                                      </p:cBhvr>
                                    </p:animEffect>
                                    <p:anim calcmode="lin" valueType="num">
                                      <p:cBhvr>
                                        <p:cTn id="28" dur="400" fill="hold"/>
                                        <p:tgtEl>
                                          <p:spTgt spid="15"/>
                                        </p:tgtEl>
                                        <p:attrNameLst>
                                          <p:attrName>ppt_x</p:attrName>
                                        </p:attrNameLst>
                                      </p:cBhvr>
                                      <p:tavLst>
                                        <p:tav tm="0">
                                          <p:val>
                                            <p:strVal val="#ppt_x"/>
                                          </p:val>
                                        </p:tav>
                                        <p:tav tm="100000">
                                          <p:val>
                                            <p:strVal val="#ppt_x"/>
                                          </p:val>
                                        </p:tav>
                                      </p:tavLst>
                                    </p:anim>
                                    <p:anim calcmode="lin" valueType="num">
                                      <p:cBhvr>
                                        <p:cTn id="29" dur="4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400"/>
                                        <p:tgtEl>
                                          <p:spTgt spid="18"/>
                                        </p:tgtEl>
                                      </p:cBhvr>
                                    </p:animEffect>
                                    <p:anim calcmode="lin" valueType="num">
                                      <p:cBhvr>
                                        <p:cTn id="33" dur="400" fill="hold"/>
                                        <p:tgtEl>
                                          <p:spTgt spid="18"/>
                                        </p:tgtEl>
                                        <p:attrNameLst>
                                          <p:attrName>ppt_x</p:attrName>
                                        </p:attrNameLst>
                                      </p:cBhvr>
                                      <p:tavLst>
                                        <p:tav tm="0">
                                          <p:val>
                                            <p:strVal val="#ppt_x"/>
                                          </p:val>
                                        </p:tav>
                                        <p:tav tm="100000">
                                          <p:val>
                                            <p:strVal val="#ppt_x"/>
                                          </p:val>
                                        </p:tav>
                                      </p:tavLst>
                                    </p:anim>
                                    <p:anim calcmode="lin" valueType="num">
                                      <p:cBhvr>
                                        <p:cTn id="34" dur="4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6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400"/>
                                        <p:tgtEl>
                                          <p:spTgt spid="19"/>
                                        </p:tgtEl>
                                      </p:cBhvr>
                                    </p:animEffect>
                                    <p:anim calcmode="lin" valueType="num">
                                      <p:cBhvr>
                                        <p:cTn id="38" dur="400" fill="hold"/>
                                        <p:tgtEl>
                                          <p:spTgt spid="19"/>
                                        </p:tgtEl>
                                        <p:attrNameLst>
                                          <p:attrName>ppt_x</p:attrName>
                                        </p:attrNameLst>
                                      </p:cBhvr>
                                      <p:tavLst>
                                        <p:tav tm="0">
                                          <p:val>
                                            <p:strVal val="#ppt_x"/>
                                          </p:val>
                                        </p:tav>
                                        <p:tav tm="100000">
                                          <p:val>
                                            <p:strVal val="#ppt_x"/>
                                          </p:val>
                                        </p:tav>
                                      </p:tavLst>
                                    </p:anim>
                                    <p:anim calcmode="lin" valueType="num">
                                      <p:cBhvr>
                                        <p:cTn id="39" dur="4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3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400"/>
                                        <p:tgtEl>
                                          <p:spTgt spid="16"/>
                                        </p:tgtEl>
                                      </p:cBhvr>
                                    </p:animEffect>
                                    <p:anim calcmode="lin" valueType="num">
                                      <p:cBhvr>
                                        <p:cTn id="43" dur="400" fill="hold"/>
                                        <p:tgtEl>
                                          <p:spTgt spid="16"/>
                                        </p:tgtEl>
                                        <p:attrNameLst>
                                          <p:attrName>ppt_x</p:attrName>
                                        </p:attrNameLst>
                                      </p:cBhvr>
                                      <p:tavLst>
                                        <p:tav tm="0">
                                          <p:val>
                                            <p:strVal val="#ppt_x"/>
                                          </p:val>
                                        </p:tav>
                                        <p:tav tm="100000">
                                          <p:val>
                                            <p:strVal val="#ppt_x"/>
                                          </p:val>
                                        </p:tav>
                                      </p:tavLst>
                                    </p:anim>
                                    <p:anim calcmode="lin" valueType="num">
                                      <p:cBhvr>
                                        <p:cTn id="44" dur="400" fill="hold"/>
                                        <p:tgtEl>
                                          <p:spTgt spid="16"/>
                                        </p:tgtEl>
                                        <p:attrNameLst>
                                          <p:attrName>ppt_y</p:attrName>
                                        </p:attrNameLst>
                                      </p:cBhvr>
                                      <p:tavLst>
                                        <p:tav tm="0">
                                          <p:val>
                                            <p:strVal val="#ppt_y+.1"/>
                                          </p:val>
                                        </p:tav>
                                        <p:tav tm="100000">
                                          <p:val>
                                            <p:strVal val="#ppt_y"/>
                                          </p:val>
                                        </p:tav>
                                      </p:tavLst>
                                    </p:anim>
                                  </p:childTnLst>
                                </p:cTn>
                              </p:par>
                              <p:par>
                                <p:cTn id="45" presetID="2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grpId="0" nodeType="withEffect">
                                  <p:stCondLst>
                                    <p:cond delay="30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FDA7C-CF00-4CBC-95E9-040574E9E69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28459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7910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940505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lternate Light Title and Content">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9/20/2018</a:t>
            </a:fld>
            <a:endParaRPr lang="en-US"/>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2557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5">
                <a:lumMod val="50000"/>
              </a:schemeClr>
            </a:gs>
            <a:gs pos="74000">
              <a:schemeClr val="accent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1" y="4598990"/>
            <a:ext cx="7772400" cy="1470025"/>
          </a:xfrm>
        </p:spPr>
        <p:txBody>
          <a:bodyPr anchor="b" anchorCtr="0"/>
          <a:lstStyle>
            <a:lvl1pPr algn="ct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1" y="5943600"/>
            <a:ext cx="7772400" cy="1752600"/>
          </a:xfrm>
        </p:spPr>
        <p:txBody>
          <a:bodyPr>
            <a:normAutofit/>
          </a:bodyPr>
          <a:lstStyle>
            <a:lvl1pPr marL="0" indent="0" algn="ctr">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
        <p:nvSpPr>
          <p:cNvPr id="7" name="Rectangle 6"/>
          <p:cNvSpPr/>
          <p:nvPr userDrawn="1"/>
        </p:nvSpPr>
        <p:spPr>
          <a:xfrm>
            <a:off x="0" y="0"/>
            <a:ext cx="9144000" cy="6858000"/>
          </a:xfrm>
          <a:prstGeom prst="rect">
            <a:avLst/>
          </a:prstGeom>
          <a:gradFill>
            <a:gsLst>
              <a:gs pos="73000">
                <a:schemeClr val="accent4">
                  <a:lumMod val="24000"/>
                  <a:lumOff val="76000"/>
                </a:schemeClr>
              </a:gs>
              <a:gs pos="20000">
                <a:schemeClr val="accent4">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 y="-7072"/>
            <a:ext cx="9143999" cy="6636471"/>
          </a:xfrm>
          <a:custGeom>
            <a:avLst/>
            <a:gdLst/>
            <a:ahLst/>
            <a:cxnLst/>
            <a:rect l="l" t="t" r="r" b="b"/>
            <a:pathLst>
              <a:path w="9143999" h="6636471">
                <a:moveTo>
                  <a:pt x="9143999" y="0"/>
                </a:moveTo>
                <a:lnTo>
                  <a:pt x="9143999" y="6626033"/>
                </a:lnTo>
                <a:lnTo>
                  <a:pt x="21020" y="6636471"/>
                </a:lnTo>
                <a:lnTo>
                  <a:pt x="0" y="6625367"/>
                </a:lnTo>
                <a:lnTo>
                  <a:pt x="0" y="2488380"/>
                </a:lnTo>
                <a:cubicBezTo>
                  <a:pt x="6693" y="2483234"/>
                  <a:pt x="13840" y="2478787"/>
                  <a:pt x="21020" y="2474374"/>
                </a:cubicBezTo>
                <a:cubicBezTo>
                  <a:pt x="3869453" y="5102360"/>
                  <a:pt x="5382718" y="4897774"/>
                  <a:pt x="914399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0" y="515008"/>
            <a:ext cx="9175532" cy="6348236"/>
          </a:xfrm>
          <a:custGeom>
            <a:avLst/>
            <a:gdLst/>
            <a:ahLst/>
            <a:cxnLst/>
            <a:rect l="l" t="t" r="r" b="b"/>
            <a:pathLst>
              <a:path w="9175532" h="6348236">
                <a:moveTo>
                  <a:pt x="9154512" y="0"/>
                </a:moveTo>
                <a:cubicBezTo>
                  <a:pt x="9161519" y="2112579"/>
                  <a:pt x="9168525" y="4225159"/>
                  <a:pt x="9175532" y="6337738"/>
                </a:cubicBezTo>
                <a:lnTo>
                  <a:pt x="0" y="63482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9" name="Picture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spTree>
    <p:extLst>
      <p:ext uri="{BB962C8B-B14F-4D97-AF65-F5344CB8AC3E}">
        <p14:creationId xmlns:p14="http://schemas.microsoft.com/office/powerpoint/2010/main" val="318530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7005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EB7948D-65B7-4FEC-80B5-36D7629B101D}" type="datetimeFigureOut">
              <a:rPr lang="en-US" smtClean="0"/>
              <a:t>9/20/2018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74262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82164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FDA7C-CF00-4CBC-95E9-040574E9E69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147316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FDA7C-CF00-4CBC-95E9-040574E9E69C}"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40933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4066173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FDA7C-CF00-4CBC-95E9-040574E9E69C}"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85153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FDA7C-CF00-4CBC-95E9-040574E9E69C}"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96273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FDA7C-CF00-4CBC-95E9-040574E9E69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985516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FDA7C-CF00-4CBC-95E9-040574E9E69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6528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609896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207522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e Light Title and Content">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9/20/2018</a:t>
            </a:fld>
            <a:endParaRPr lang="en-US"/>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580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1981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2438400" y="2819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2438400" y="3657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2438400" y="4495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081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295400"/>
            <a:ext cx="35814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200526" y="1295402"/>
            <a:ext cx="4029075"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544586"/>
            <a:ext cx="35814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200526" y="3544586"/>
            <a:ext cx="4029075"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3000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81006" y="3505202"/>
            <a:ext cx="2666995"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00404" y="3505202"/>
            <a:ext cx="2666995"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1" y="3505202"/>
            <a:ext cx="2666995"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81006" y="1219200"/>
            <a:ext cx="266699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00402" y="1219200"/>
            <a:ext cx="2666999"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1" y="1219200"/>
            <a:ext cx="2666999"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129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EB7948D-65B7-4FEC-80B5-36D7629B101D}" type="datetimeFigureOut">
              <a:rPr lang="en-US" smtClean="0"/>
              <a:t>9/20/2018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421213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FDA7C-CF00-4CBC-95E9-040574E9E69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08443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FDA7C-CF00-4CBC-95E9-040574E9E69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572636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FDA7C-CF00-4CBC-95E9-040574E9E69C}"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56413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FDA7C-CF00-4CBC-95E9-040574E9E69C}"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04281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FDA7C-CF00-4CBC-95E9-040574E9E69C}"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18530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FDA7C-CF00-4CBC-95E9-040574E9E69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49905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22000">
              <a:schemeClr val="accent5">
                <a:lumMod val="94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1"/>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FDA7C-CF00-4CBC-95E9-040574E9E69C}" type="datetimeFigureOut">
              <a:rPr lang="en-US" smtClean="0"/>
              <a:t>9/20/2018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0B854-3127-4811-8AD8-B45371E5F2FF}" type="slidenum">
              <a:rPr lang="en-US" smtClean="0"/>
              <a:t>‹#›</a:t>
            </a:fld>
            <a:endParaRPr lang="en-US"/>
          </a:p>
        </p:txBody>
      </p:sp>
      <p:sp>
        <p:nvSpPr>
          <p:cNvPr id="8" name="Freeform 7"/>
          <p:cNvSpPr/>
          <p:nvPr/>
        </p:nvSpPr>
        <p:spPr>
          <a:xfrm>
            <a:off x="2" y="2426084"/>
            <a:ext cx="9143999" cy="4431916"/>
          </a:xfrm>
          <a:custGeom>
            <a:avLst/>
            <a:gdLst/>
            <a:ahLst/>
            <a:cxnLst/>
            <a:rect l="l" t="t" r="r" b="b"/>
            <a:pathLst>
              <a:path w="9143999" h="4431916">
                <a:moveTo>
                  <a:pt x="9143999" y="0"/>
                </a:moveTo>
                <a:lnTo>
                  <a:pt x="9143999" y="4431916"/>
                </a:lnTo>
                <a:lnTo>
                  <a:pt x="0" y="4431916"/>
                </a:lnTo>
                <a:lnTo>
                  <a:pt x="0" y="2488380"/>
                </a:lnTo>
                <a:cubicBezTo>
                  <a:pt x="6693" y="2483234"/>
                  <a:pt x="13840" y="2478787"/>
                  <a:pt x="21020" y="2474374"/>
                </a:cubicBezTo>
                <a:cubicBezTo>
                  <a:pt x="3869453" y="5102360"/>
                  <a:pt x="5382718" y="4897774"/>
                  <a:pt x="91439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2948164"/>
            <a:ext cx="9167480" cy="3909836"/>
          </a:xfrm>
          <a:custGeom>
            <a:avLst/>
            <a:gdLst/>
            <a:ahLst/>
            <a:cxnLst/>
            <a:rect l="l" t="t" r="r" b="b"/>
            <a:pathLst>
              <a:path w="9167480" h="3909836">
                <a:moveTo>
                  <a:pt x="9154512" y="0"/>
                </a:moveTo>
                <a:lnTo>
                  <a:pt x="9167480" y="3909836"/>
                </a:lnTo>
                <a:lnTo>
                  <a:pt x="0" y="39098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354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0" indent="0" algn="l" defTabSz="914400" rtl="0" eaLnBrk="1" latinLnBrk="0" hangingPunct="1">
        <a:spcBef>
          <a:spcPct val="20000"/>
        </a:spcBef>
        <a:buFontTx/>
        <a:buNone/>
        <a:defRPr sz="2000" kern="1200">
          <a:solidFill>
            <a:schemeClr val="tx1"/>
          </a:solidFill>
          <a:latin typeface="+mn-lt"/>
          <a:ea typeface="+mn-ea"/>
          <a:cs typeface="+mn-cs"/>
        </a:defRPr>
      </a:lvl3pPr>
      <a:lvl4pPr marL="0" indent="0" algn="l" defTabSz="914400" rtl="0" eaLnBrk="1" latinLnBrk="0" hangingPunct="1">
        <a:spcBef>
          <a:spcPct val="20000"/>
        </a:spcBef>
        <a:buFontTx/>
        <a:buNone/>
        <a:defRPr sz="2000" kern="1200">
          <a:solidFill>
            <a:schemeClr val="tx1"/>
          </a:solidFill>
          <a:latin typeface="+mn-lt"/>
          <a:ea typeface="+mn-ea"/>
          <a:cs typeface="+mn-cs"/>
        </a:defRPr>
      </a:lvl4pPr>
      <a:lvl5pPr marL="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accent5">
                <a:lumMod val="40000"/>
                <a:lumOff val="60000"/>
              </a:schemeClr>
            </a:gs>
            <a:gs pos="22000">
              <a:schemeClr val="accent5">
                <a:lumMod val="94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1"/>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FDA7C-CF00-4CBC-95E9-040574E9E69C}" type="datetimeFigureOut">
              <a:rPr lang="en-US" smtClean="0"/>
              <a:t>9/20/2018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0B854-3127-4811-8AD8-B45371E5F2FF}" type="slidenum">
              <a:rPr lang="en-US" smtClean="0"/>
              <a:t>‹#›</a:t>
            </a:fld>
            <a:endParaRPr lang="en-US"/>
          </a:p>
        </p:txBody>
      </p:sp>
      <p:sp>
        <p:nvSpPr>
          <p:cNvPr id="8" name="Freeform 7"/>
          <p:cNvSpPr/>
          <p:nvPr userDrawn="1"/>
        </p:nvSpPr>
        <p:spPr>
          <a:xfrm>
            <a:off x="2" y="2426084"/>
            <a:ext cx="9143999" cy="4431916"/>
          </a:xfrm>
          <a:custGeom>
            <a:avLst/>
            <a:gdLst/>
            <a:ahLst/>
            <a:cxnLst/>
            <a:rect l="l" t="t" r="r" b="b"/>
            <a:pathLst>
              <a:path w="9143999" h="4431916">
                <a:moveTo>
                  <a:pt x="9143999" y="0"/>
                </a:moveTo>
                <a:lnTo>
                  <a:pt x="9143999" y="4431916"/>
                </a:lnTo>
                <a:lnTo>
                  <a:pt x="0" y="4431916"/>
                </a:lnTo>
                <a:lnTo>
                  <a:pt x="0" y="2488380"/>
                </a:lnTo>
                <a:cubicBezTo>
                  <a:pt x="6693" y="2483234"/>
                  <a:pt x="13840" y="2478787"/>
                  <a:pt x="21020" y="2474374"/>
                </a:cubicBezTo>
                <a:cubicBezTo>
                  <a:pt x="3869453" y="5102360"/>
                  <a:pt x="5382718" y="4897774"/>
                  <a:pt x="91439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0" y="2948164"/>
            <a:ext cx="9167480" cy="3909836"/>
          </a:xfrm>
          <a:custGeom>
            <a:avLst/>
            <a:gdLst/>
            <a:ahLst/>
            <a:cxnLst/>
            <a:rect l="l" t="t" r="r" b="b"/>
            <a:pathLst>
              <a:path w="9167480" h="3909836">
                <a:moveTo>
                  <a:pt x="9154512" y="0"/>
                </a:moveTo>
                <a:lnTo>
                  <a:pt x="9167480" y="3909836"/>
                </a:lnTo>
                <a:lnTo>
                  <a:pt x="0" y="39098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8523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0" indent="0" algn="l" defTabSz="914400" rtl="0" eaLnBrk="1" latinLnBrk="0" hangingPunct="1">
        <a:spcBef>
          <a:spcPct val="20000"/>
        </a:spcBef>
        <a:buFontTx/>
        <a:buNone/>
        <a:defRPr sz="2000" kern="1200">
          <a:solidFill>
            <a:schemeClr val="tx1"/>
          </a:solidFill>
          <a:latin typeface="+mn-lt"/>
          <a:ea typeface="+mn-ea"/>
          <a:cs typeface="+mn-cs"/>
        </a:defRPr>
      </a:lvl3pPr>
      <a:lvl4pPr marL="0" indent="0" algn="l" defTabSz="914400" rtl="0" eaLnBrk="1" latinLnBrk="0" hangingPunct="1">
        <a:spcBef>
          <a:spcPct val="20000"/>
        </a:spcBef>
        <a:buFontTx/>
        <a:buNone/>
        <a:defRPr sz="2000" kern="1200">
          <a:solidFill>
            <a:schemeClr val="tx1"/>
          </a:solidFill>
          <a:latin typeface="+mn-lt"/>
          <a:ea typeface="+mn-ea"/>
          <a:cs typeface="+mn-cs"/>
        </a:defRPr>
      </a:lvl4pPr>
      <a:lvl5pPr marL="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8.xml"/><Relationship Id="rId1" Type="http://schemas.openxmlformats.org/officeDocument/2006/relationships/themeOverride" Target="../theme/themeOverride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50000"/>
              </a:schemeClr>
            </a:gs>
            <a:gs pos="74000">
              <a:schemeClr val="accent4">
                <a:lumMod val="0"/>
              </a:schemeClr>
            </a:gs>
          </a:gsLst>
          <a:lin ang="5400000" scaled="0"/>
        </a:gradFill>
        <a:effectLst/>
      </p:bgPr>
    </p:bg>
    <p:spTree>
      <p:nvGrpSpPr>
        <p:cNvPr id="1" name=""/>
        <p:cNvGrpSpPr/>
        <p:nvPr/>
      </p:nvGrpSpPr>
      <p:grpSpPr>
        <a:xfrm>
          <a:off x="0" y="0"/>
          <a:ext cx="0" cy="0"/>
          <a:chOff x="0" y="0"/>
          <a:chExt cx="0" cy="0"/>
        </a:xfrm>
      </p:grpSpPr>
      <p:pic>
        <p:nvPicPr>
          <p:cNvPr id="4" name="Picture 11" descr="MPj043865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64" y="0"/>
            <a:ext cx="769259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3901" y="2057400"/>
            <a:ext cx="7848600" cy="3657600"/>
          </a:xfrm>
        </p:spPr>
        <p:txBody>
          <a:bodyPr>
            <a:noAutofit/>
          </a:bodyPr>
          <a:lstStyle/>
          <a:p>
            <a:r>
              <a:rPr lang="en-US" sz="7200" b="1" dirty="0">
                <a:ln w="57150">
                  <a:solidFill>
                    <a:srgbClr val="FFFF00"/>
                  </a:solidFill>
                </a:ln>
                <a:solidFill>
                  <a:schemeClr val="tx1">
                    <a:lumMod val="85000"/>
                    <a:lumOff val="15000"/>
                  </a:schemeClr>
                </a:solidFill>
                <a:effectLst>
                  <a:outerShdw blurRad="38100" dist="38100" dir="2700000" algn="tl">
                    <a:srgbClr val="000000">
                      <a:alpha val="43137"/>
                    </a:srgbClr>
                  </a:outerShdw>
                </a:effectLst>
              </a:rPr>
              <a:t>College </a:t>
            </a:r>
            <a:r>
              <a:rPr lang="en-US" sz="7200" b="1" dirty="0" smtClean="0">
                <a:ln w="57150">
                  <a:solidFill>
                    <a:srgbClr val="FFFF00"/>
                  </a:solidFill>
                </a:ln>
                <a:solidFill>
                  <a:schemeClr val="tx1">
                    <a:lumMod val="85000"/>
                    <a:lumOff val="15000"/>
                  </a:schemeClr>
                </a:solidFill>
                <a:effectLst>
                  <a:outerShdw blurRad="38100" dist="38100" dir="2700000" algn="tl">
                    <a:srgbClr val="000000">
                      <a:alpha val="43137"/>
                    </a:srgbClr>
                  </a:outerShdw>
                </a:effectLst>
              </a:rPr>
              <a:t>Planning for Freshmen and Sophomores</a:t>
            </a:r>
            <a:endParaRPr lang="en-US" sz="7200" b="1" dirty="0">
              <a:ln w="12700">
                <a:solidFill>
                  <a:srgbClr val="008000"/>
                </a:solidFill>
                <a:prstDash val="solid"/>
              </a:ln>
              <a:solidFill>
                <a:schemeClr val="tx1">
                  <a:lumMod val="85000"/>
                  <a:lumOff val="1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762001" y="5715000"/>
            <a:ext cx="7772400" cy="838200"/>
          </a:xfrm>
        </p:spPr>
        <p:txBody>
          <a:bodyPr>
            <a:normAutofit fontScale="70000" lnSpcReduction="20000"/>
          </a:bodyPr>
          <a:lstStyle/>
          <a:p>
            <a:r>
              <a:rPr lang="en-US" b="1" dirty="0" smtClean="0">
                <a:solidFill>
                  <a:srgbClr val="FFC000"/>
                </a:solidFill>
              </a:rPr>
              <a:t>Presented  by:</a:t>
            </a:r>
          </a:p>
          <a:p>
            <a:r>
              <a:rPr lang="en-US" b="1" dirty="0" smtClean="0">
                <a:solidFill>
                  <a:srgbClr val="FFC000"/>
                </a:solidFill>
              </a:rPr>
              <a:t>DHS Counseling Department</a:t>
            </a:r>
          </a:p>
          <a:p>
            <a:r>
              <a:rPr lang="en-US" b="1" dirty="0" smtClean="0">
                <a:solidFill>
                  <a:srgbClr val="FFC000"/>
                </a:solidFill>
              </a:rPr>
              <a:t>Spring 2017</a:t>
            </a:r>
            <a:endParaRPr lang="en-US" b="1" dirty="0">
              <a:solidFill>
                <a:srgbClr val="FFC000"/>
              </a:solidFill>
            </a:endParaRPr>
          </a:p>
        </p:txBody>
      </p:sp>
    </p:spTree>
    <p:extLst>
      <p:ext uri="{BB962C8B-B14F-4D97-AF65-F5344CB8AC3E}">
        <p14:creationId xmlns:p14="http://schemas.microsoft.com/office/powerpoint/2010/main" val="172025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Advice from Top Schools	</a:t>
            </a:r>
            <a:endParaRPr lang="en-US" dirty="0"/>
          </a:p>
        </p:txBody>
      </p:sp>
      <p:sp>
        <p:nvSpPr>
          <p:cNvPr id="6" name="Content Placeholder 5"/>
          <p:cNvSpPr>
            <a:spLocks noGrp="1"/>
          </p:cNvSpPr>
          <p:nvPr>
            <p:ph idx="1"/>
          </p:nvPr>
        </p:nvSpPr>
        <p:spPr/>
        <p:txBody>
          <a:bodyPr>
            <a:normAutofit/>
          </a:bodyPr>
          <a:lstStyle/>
          <a:p>
            <a:r>
              <a:rPr lang="en-US" sz="2800" b="1" dirty="0" smtClean="0"/>
              <a:t>“We are looking for students to display a </a:t>
            </a:r>
          </a:p>
          <a:p>
            <a:r>
              <a:rPr lang="en-US" sz="4800" b="1" dirty="0" smtClean="0">
                <a:solidFill>
                  <a:schemeClr val="tx2"/>
                </a:solidFill>
              </a:rPr>
              <a:t>healthy ambition </a:t>
            </a:r>
            <a:r>
              <a:rPr lang="en-US" sz="2800" b="1" dirty="0" smtClean="0"/>
              <a:t>through their high school years.”</a:t>
            </a:r>
          </a:p>
          <a:p>
            <a:r>
              <a:rPr lang="en-US" sz="2800" b="1" dirty="0"/>
              <a:t>	</a:t>
            </a:r>
            <a:r>
              <a:rPr lang="en-US" sz="2800" b="1" dirty="0" smtClean="0"/>
              <a:t>				-- Duke University</a:t>
            </a:r>
            <a:endParaRPr lang="en-US" sz="2800" b="1" dirty="0"/>
          </a:p>
        </p:txBody>
      </p:sp>
    </p:spTree>
    <p:extLst>
      <p:ext uri="{BB962C8B-B14F-4D97-AF65-F5344CB8AC3E}">
        <p14:creationId xmlns:p14="http://schemas.microsoft.com/office/powerpoint/2010/main" val="1646587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Classes at DHS </a:t>
            </a:r>
            <a:endParaRPr lang="en-US" dirty="0"/>
          </a:p>
        </p:txBody>
      </p:sp>
      <p:sp>
        <p:nvSpPr>
          <p:cNvPr id="3" name="Content Placeholder 2"/>
          <p:cNvSpPr>
            <a:spLocks noGrp="1"/>
          </p:cNvSpPr>
          <p:nvPr>
            <p:ph idx="1"/>
          </p:nvPr>
        </p:nvSpPr>
        <p:spPr>
          <a:xfrm>
            <a:off x="838200" y="1371600"/>
            <a:ext cx="3810000" cy="4754563"/>
          </a:xfrm>
        </p:spPr>
        <p:txBody>
          <a:bodyPr>
            <a:normAutofit/>
          </a:bodyPr>
          <a:lstStyle/>
          <a:p>
            <a:r>
              <a:rPr lang="en-US" dirty="0"/>
              <a:t>AP </a:t>
            </a:r>
            <a:r>
              <a:rPr lang="en-US" dirty="0" smtClean="0"/>
              <a:t>Art - History </a:t>
            </a:r>
            <a:r>
              <a:rPr lang="en-US" dirty="0"/>
              <a:t>of Art</a:t>
            </a:r>
          </a:p>
          <a:p>
            <a:r>
              <a:rPr lang="en-US" dirty="0"/>
              <a:t>AP Biology</a:t>
            </a:r>
          </a:p>
          <a:p>
            <a:r>
              <a:rPr lang="en-US" dirty="0"/>
              <a:t>AP Calculus AB</a:t>
            </a:r>
          </a:p>
          <a:p>
            <a:r>
              <a:rPr lang="en-US" dirty="0"/>
              <a:t>AP Calculus BC</a:t>
            </a:r>
          </a:p>
          <a:p>
            <a:r>
              <a:rPr lang="en-US" dirty="0"/>
              <a:t>AP Chemistry</a:t>
            </a:r>
          </a:p>
          <a:p>
            <a:r>
              <a:rPr lang="en-US" dirty="0"/>
              <a:t>AP Computer </a:t>
            </a:r>
            <a:r>
              <a:rPr lang="en-US" dirty="0" smtClean="0"/>
              <a:t>Science Principles</a:t>
            </a:r>
            <a:endParaRPr lang="en-US" dirty="0"/>
          </a:p>
          <a:p>
            <a:r>
              <a:rPr lang="en-US" dirty="0"/>
              <a:t>AP Computer Science A</a:t>
            </a:r>
          </a:p>
          <a:p>
            <a:r>
              <a:rPr lang="en-US" dirty="0"/>
              <a:t/>
            </a:r>
            <a:br>
              <a:rPr lang="en-US" dirty="0"/>
            </a:br>
            <a:endParaRPr lang="en-US" dirty="0"/>
          </a:p>
        </p:txBody>
      </p:sp>
      <p:sp>
        <p:nvSpPr>
          <p:cNvPr id="4" name="TextBox 3"/>
          <p:cNvSpPr txBox="1"/>
          <p:nvPr/>
        </p:nvSpPr>
        <p:spPr>
          <a:xfrm>
            <a:off x="4876800" y="1371600"/>
            <a:ext cx="4114800" cy="3139321"/>
          </a:xfrm>
          <a:prstGeom prst="rect">
            <a:avLst/>
          </a:prstGeom>
          <a:noFill/>
        </p:spPr>
        <p:txBody>
          <a:bodyPr wrap="square" rtlCol="0">
            <a:spAutoFit/>
          </a:bodyPr>
          <a:lstStyle/>
          <a:p>
            <a:r>
              <a:rPr lang="en-US" sz="2000" dirty="0"/>
              <a:t>AP Language and Composition</a:t>
            </a:r>
          </a:p>
          <a:p>
            <a:r>
              <a:rPr lang="en-US" sz="2000" dirty="0"/>
              <a:t>AP Literature and Composition</a:t>
            </a:r>
          </a:p>
          <a:p>
            <a:r>
              <a:rPr lang="en-US" sz="2000" dirty="0"/>
              <a:t>AP Human Geography (9th grade)</a:t>
            </a:r>
          </a:p>
          <a:p>
            <a:r>
              <a:rPr lang="en-US" sz="2000" dirty="0"/>
              <a:t>AP </a:t>
            </a:r>
            <a:r>
              <a:rPr lang="en-US" sz="2000" dirty="0" smtClean="0"/>
              <a:t>Physics 1</a:t>
            </a:r>
            <a:endParaRPr lang="en-US" sz="2000" dirty="0"/>
          </a:p>
          <a:p>
            <a:r>
              <a:rPr lang="en-US" sz="2000" dirty="0"/>
              <a:t>AP Psychology</a:t>
            </a:r>
          </a:p>
          <a:p>
            <a:r>
              <a:rPr lang="en-US" sz="2000" dirty="0"/>
              <a:t>AP Spanish Language</a:t>
            </a:r>
          </a:p>
          <a:p>
            <a:r>
              <a:rPr lang="en-US" sz="2000" dirty="0"/>
              <a:t>AP Statistics</a:t>
            </a:r>
          </a:p>
          <a:p>
            <a:r>
              <a:rPr lang="en-US" sz="2000" dirty="0"/>
              <a:t>AP US </a:t>
            </a:r>
            <a:r>
              <a:rPr lang="en-US" sz="2000" dirty="0" smtClean="0"/>
              <a:t>History</a:t>
            </a:r>
          </a:p>
          <a:p>
            <a:r>
              <a:rPr lang="en-US" sz="2000" dirty="0" smtClean="0"/>
              <a:t>AP World History</a:t>
            </a:r>
            <a:endParaRPr lang="en-US" sz="2000" dirty="0"/>
          </a:p>
          <a:p>
            <a:endParaRPr lang="en-US" dirty="0"/>
          </a:p>
        </p:txBody>
      </p:sp>
    </p:spTree>
    <p:extLst>
      <p:ext uri="{BB962C8B-B14F-4D97-AF65-F5344CB8AC3E}">
        <p14:creationId xmlns:p14="http://schemas.microsoft.com/office/powerpoint/2010/main" val="4050415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Good </a:t>
            </a:r>
            <a:r>
              <a:rPr lang="en-US" dirty="0"/>
              <a:t>G</a:t>
            </a:r>
            <a:r>
              <a:rPr lang="en-US" dirty="0" smtClean="0"/>
              <a:t>rades</a:t>
            </a:r>
            <a:endParaRPr lang="en-US" dirty="0"/>
          </a:p>
        </p:txBody>
      </p:sp>
      <p:pic>
        <p:nvPicPr>
          <p:cNvPr id="2050" name="Picture 2" descr="Image result for cu boulder freshman 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98" y="1619896"/>
            <a:ext cx="7729602" cy="4901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1219200"/>
            <a:ext cx="4572000" cy="369332"/>
          </a:xfrm>
          <a:prstGeom prst="rect">
            <a:avLst/>
          </a:prstGeom>
          <a:noFill/>
        </p:spPr>
        <p:txBody>
          <a:bodyPr wrap="square" rtlCol="0">
            <a:spAutoFit/>
          </a:bodyPr>
          <a:lstStyle/>
          <a:p>
            <a:r>
              <a:rPr lang="en-US" dirty="0" smtClean="0"/>
              <a:t>Higher rate of college acceptance</a:t>
            </a:r>
            <a:endParaRPr lang="en-US" dirty="0"/>
          </a:p>
        </p:txBody>
      </p:sp>
    </p:spTree>
    <p:extLst>
      <p:ext uri="{BB962C8B-B14F-4D97-AF65-F5344CB8AC3E}">
        <p14:creationId xmlns:p14="http://schemas.microsoft.com/office/powerpoint/2010/main" val="135444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Good </a:t>
            </a:r>
            <a:r>
              <a:rPr lang="en-US" dirty="0"/>
              <a:t>G</a:t>
            </a:r>
            <a:r>
              <a:rPr lang="en-US" dirty="0" smtClean="0"/>
              <a:t>rades</a:t>
            </a:r>
            <a:endParaRPr lang="en-US" dirty="0"/>
          </a:p>
        </p:txBody>
      </p:sp>
      <p:sp>
        <p:nvSpPr>
          <p:cNvPr id="3" name="TextBox 2"/>
          <p:cNvSpPr txBox="1"/>
          <p:nvPr/>
        </p:nvSpPr>
        <p:spPr>
          <a:xfrm>
            <a:off x="2133600" y="1219200"/>
            <a:ext cx="4572000" cy="369332"/>
          </a:xfrm>
          <a:prstGeom prst="rect">
            <a:avLst/>
          </a:prstGeom>
          <a:noFill/>
        </p:spPr>
        <p:txBody>
          <a:bodyPr wrap="square" rtlCol="0">
            <a:spAutoFit/>
          </a:bodyPr>
          <a:lstStyle/>
          <a:p>
            <a:r>
              <a:rPr lang="en-US" dirty="0" smtClean="0"/>
              <a:t>Higher rate of college acceptance</a:t>
            </a:r>
            <a:endParaRPr lang="en-US" dirty="0"/>
          </a:p>
        </p:txBody>
      </p:sp>
      <p:pic>
        <p:nvPicPr>
          <p:cNvPr id="1026" name="Picture 2" descr="Image result for freshman student profile stanf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35204"/>
            <a:ext cx="6705600" cy="516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6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Benefits of Good Grades</a:t>
            </a:r>
            <a:endParaRPr lang="en-US" dirty="0"/>
          </a:p>
        </p:txBody>
      </p:sp>
      <p:sp>
        <p:nvSpPr>
          <p:cNvPr id="4" name="Content Placeholder 2"/>
          <p:cNvSpPr>
            <a:spLocks noGrp="1"/>
          </p:cNvSpPr>
          <p:nvPr>
            <p:ph idx="1"/>
          </p:nvPr>
        </p:nvSpPr>
        <p:spPr>
          <a:xfrm>
            <a:off x="381000" y="1295400"/>
            <a:ext cx="7543800" cy="4419599"/>
          </a:xfrm>
        </p:spPr>
        <p:txBody>
          <a:bodyPr>
            <a:normAutofit/>
          </a:bodyPr>
          <a:lstStyle/>
          <a:p>
            <a:pPr marL="342900" indent="-342900">
              <a:buFont typeface="Arial" panose="020B0604020202020204" pitchFamily="34" charset="0"/>
              <a:buChar char="•"/>
            </a:pPr>
            <a:r>
              <a:rPr lang="en-US" sz="3600" dirty="0" smtClean="0"/>
              <a:t>GPA</a:t>
            </a:r>
          </a:p>
          <a:p>
            <a:pPr marL="342900" indent="-342900">
              <a:buFont typeface="Arial" panose="020B0604020202020204" pitchFamily="34" charset="0"/>
              <a:buChar char="•"/>
            </a:pPr>
            <a:r>
              <a:rPr lang="en-US" sz="3600" dirty="0" smtClean="0"/>
              <a:t>Scholarships</a:t>
            </a:r>
          </a:p>
          <a:p>
            <a:pPr marL="342900" indent="-342900">
              <a:buFont typeface="Arial" panose="020B0604020202020204" pitchFamily="34" charset="0"/>
              <a:buChar char="•"/>
            </a:pPr>
            <a:r>
              <a:rPr lang="en-US" sz="3600" dirty="0" smtClean="0"/>
              <a:t>Feel good about school</a:t>
            </a:r>
          </a:p>
          <a:p>
            <a:pPr marL="342900" indent="-342900">
              <a:buFont typeface="Arial" panose="020B0604020202020204" pitchFamily="34" charset="0"/>
              <a:buChar char="•"/>
            </a:pPr>
            <a:r>
              <a:rPr lang="en-US" sz="3600" dirty="0" smtClean="0"/>
              <a:t>“How you do one thing is how you do anything”</a:t>
            </a:r>
          </a:p>
          <a:p>
            <a:pPr marL="342900" indent="-342900">
              <a:buFont typeface="Arial" panose="020B0604020202020204" pitchFamily="34" charset="0"/>
              <a:buChar char="•"/>
            </a:pPr>
            <a:r>
              <a:rPr lang="en-US" sz="3600" dirty="0" smtClean="0"/>
              <a:t>Academic advisors don’t bug you</a:t>
            </a:r>
          </a:p>
          <a:p>
            <a:endParaRPr lang="en-US" sz="3600" dirty="0"/>
          </a:p>
          <a:p>
            <a:endParaRPr lang="en-US" dirty="0" smtClean="0"/>
          </a:p>
          <a:p>
            <a:pPr marL="0" indent="0">
              <a:buNone/>
            </a:pPr>
            <a:endParaRPr lang="en-US" dirty="0"/>
          </a:p>
        </p:txBody>
      </p:sp>
    </p:spTree>
    <p:extLst>
      <p:ext uri="{BB962C8B-B14F-4D97-AF65-F5344CB8AC3E}">
        <p14:creationId xmlns:p14="http://schemas.microsoft.com/office/powerpoint/2010/main" val="3039712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How To Improve Your Grades</a:t>
            </a:r>
            <a:endParaRPr lang="en-US" dirty="0"/>
          </a:p>
        </p:txBody>
      </p:sp>
      <p:sp>
        <p:nvSpPr>
          <p:cNvPr id="3" name="Content Placeholder 2"/>
          <p:cNvSpPr>
            <a:spLocks noGrp="1"/>
          </p:cNvSpPr>
          <p:nvPr>
            <p:ph idx="1"/>
          </p:nvPr>
        </p:nvSpPr>
        <p:spPr>
          <a:xfrm>
            <a:off x="838200" y="1143000"/>
            <a:ext cx="8229600" cy="4754563"/>
          </a:xfrm>
        </p:spPr>
        <p:txBody>
          <a:bodyPr>
            <a:normAutofit lnSpcReduction="10000"/>
          </a:bodyPr>
          <a:lstStyle/>
          <a:p>
            <a:pPr marL="342900" indent="-342900" fontAlgn="base">
              <a:buFont typeface="Arial" panose="020B0604020202020204" pitchFamily="34" charset="0"/>
              <a:buChar char="•"/>
            </a:pPr>
            <a:r>
              <a:rPr lang="en-US" dirty="0" smtClean="0"/>
              <a:t>Tutoring </a:t>
            </a:r>
          </a:p>
          <a:p>
            <a:pPr marL="342900" lvl="4" indent="-342900" fontAlgn="base"/>
            <a:r>
              <a:rPr lang="en-US" dirty="0" smtClean="0"/>
              <a:t>		National Honor Society</a:t>
            </a:r>
          </a:p>
          <a:p>
            <a:pPr fontAlgn="base"/>
            <a:r>
              <a:rPr lang="en-US" dirty="0"/>
              <a:t>	</a:t>
            </a:r>
            <a:r>
              <a:rPr lang="en-US" dirty="0" smtClean="0"/>
              <a:t>Weekly Math tutoring on Tuesdays</a:t>
            </a:r>
          </a:p>
          <a:p>
            <a:pPr fontAlgn="base"/>
            <a:r>
              <a:rPr lang="en-US" dirty="0"/>
              <a:t>	</a:t>
            </a:r>
            <a:r>
              <a:rPr lang="en-US" dirty="0" smtClean="0"/>
              <a:t>Individual help from teachers (build a relationship)</a:t>
            </a:r>
          </a:p>
          <a:p>
            <a:pPr fontAlgn="base"/>
            <a:r>
              <a:rPr lang="en-US" dirty="0"/>
              <a:t>	</a:t>
            </a:r>
            <a:r>
              <a:rPr lang="en-US" dirty="0" smtClean="0"/>
              <a:t>Peer tutors</a:t>
            </a:r>
          </a:p>
          <a:p>
            <a:pPr fontAlgn="base"/>
            <a:r>
              <a:rPr lang="en-US" dirty="0"/>
              <a:t>	</a:t>
            </a:r>
            <a:r>
              <a:rPr lang="en-US" dirty="0" smtClean="0"/>
              <a:t>Advisors, counselors, other staff</a:t>
            </a:r>
          </a:p>
          <a:p>
            <a:pPr marL="342900" indent="-342900" fontAlgn="base">
              <a:buFont typeface="Arial" panose="020B0604020202020204" pitchFamily="34" charset="0"/>
              <a:buChar char="•"/>
            </a:pPr>
            <a:r>
              <a:rPr lang="en-US" dirty="0" smtClean="0"/>
              <a:t>Improve study time at home</a:t>
            </a:r>
          </a:p>
          <a:p>
            <a:pPr fontAlgn="base"/>
            <a:r>
              <a:rPr lang="en-US" dirty="0"/>
              <a:t>	D</a:t>
            </a:r>
            <a:r>
              <a:rPr lang="en-US" dirty="0" smtClean="0"/>
              <a:t>efined schedule</a:t>
            </a:r>
          </a:p>
          <a:p>
            <a:pPr fontAlgn="base"/>
            <a:r>
              <a:rPr lang="en-US" dirty="0"/>
              <a:t>	</a:t>
            </a:r>
            <a:r>
              <a:rPr lang="en-US" dirty="0" smtClean="0"/>
              <a:t>Practice </a:t>
            </a:r>
            <a:r>
              <a:rPr lang="en-US" dirty="0"/>
              <a:t>better study </a:t>
            </a:r>
            <a:r>
              <a:rPr lang="en-US" dirty="0" smtClean="0"/>
              <a:t>skills</a:t>
            </a:r>
          </a:p>
          <a:p>
            <a:pPr fontAlgn="base"/>
            <a:r>
              <a:rPr lang="en-US" dirty="0"/>
              <a:t>	T</a:t>
            </a:r>
            <a:r>
              <a:rPr lang="en-US" dirty="0" smtClean="0"/>
              <a:t>ime management</a:t>
            </a:r>
          </a:p>
          <a:p>
            <a:pPr fontAlgn="base"/>
            <a:r>
              <a:rPr lang="en-US" dirty="0"/>
              <a:t>	</a:t>
            </a:r>
            <a:r>
              <a:rPr lang="en-US" dirty="0" smtClean="0"/>
              <a:t>Quiet </a:t>
            </a:r>
            <a:r>
              <a:rPr lang="en-US" dirty="0"/>
              <a:t>spot to </a:t>
            </a:r>
            <a:r>
              <a:rPr lang="en-US" dirty="0" smtClean="0"/>
              <a:t>study</a:t>
            </a:r>
            <a:endParaRPr lang="en-US" dirty="0"/>
          </a:p>
          <a:p>
            <a:pPr marL="342900" indent="-342900" fontAlgn="base">
              <a:buFont typeface="Arial" panose="020B0604020202020204" pitchFamily="34" charset="0"/>
              <a:buChar char="•"/>
            </a:pPr>
            <a:r>
              <a:rPr lang="en-US" dirty="0"/>
              <a:t>Summer school (for credit recovery)</a:t>
            </a:r>
          </a:p>
          <a:p>
            <a:pPr marL="342900" indent="-342900" fontAlgn="base">
              <a:buFont typeface="Arial" panose="020B0604020202020204" pitchFamily="34" charset="0"/>
              <a:buChar char="•"/>
            </a:pPr>
            <a:r>
              <a:rPr lang="en-US" dirty="0"/>
              <a:t>Not challenging enough? Lack of interest?</a:t>
            </a:r>
          </a:p>
          <a:p>
            <a:endParaRPr lang="en-US" dirty="0"/>
          </a:p>
        </p:txBody>
      </p:sp>
    </p:spTree>
    <p:extLst>
      <p:ext uri="{BB962C8B-B14F-4D97-AF65-F5344CB8AC3E}">
        <p14:creationId xmlns:p14="http://schemas.microsoft.com/office/powerpoint/2010/main" val="2637301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To Improve Your Grades (cont.)</a:t>
            </a:r>
            <a:endParaRPr lang="en-US" dirty="0"/>
          </a:p>
        </p:txBody>
      </p:sp>
      <p:sp>
        <p:nvSpPr>
          <p:cNvPr id="14" name="Content Placeholder 13"/>
          <p:cNvSpPr>
            <a:spLocks noGrp="1"/>
          </p:cNvSpPr>
          <p:nvPr>
            <p:ph sz="half" idx="2"/>
          </p:nvPr>
        </p:nvSpPr>
        <p:spPr>
          <a:xfrm>
            <a:off x="762000" y="1143000"/>
            <a:ext cx="3810000" cy="5232400"/>
          </a:xfrm>
        </p:spPr>
        <p:txBody>
          <a:bodyPr>
            <a:normAutofit/>
          </a:bodyPr>
          <a:lstStyle/>
          <a:p>
            <a:pPr marL="342900" indent="-342900" fontAlgn="base">
              <a:buFont typeface="Arial" panose="020B0604020202020204" pitchFamily="34" charset="0"/>
              <a:buChar char="•"/>
            </a:pPr>
            <a:r>
              <a:rPr lang="en-US" dirty="0" smtClean="0"/>
              <a:t>Ask questions</a:t>
            </a:r>
            <a:r>
              <a:rPr lang="en-US" dirty="0"/>
              <a:t> </a:t>
            </a:r>
          </a:p>
          <a:p>
            <a:pPr marL="342900" indent="-342900" fontAlgn="base">
              <a:buFont typeface="Arial" panose="020B0604020202020204" pitchFamily="34" charset="0"/>
              <a:buChar char="•"/>
            </a:pPr>
            <a:r>
              <a:rPr lang="en-US" dirty="0" smtClean="0"/>
              <a:t>Study buddies and groups</a:t>
            </a:r>
            <a:r>
              <a:rPr lang="en-US" dirty="0"/>
              <a:t> </a:t>
            </a:r>
          </a:p>
          <a:p>
            <a:pPr marL="342900" indent="-342900" fontAlgn="base">
              <a:buFont typeface="Arial" panose="020B0604020202020204" pitchFamily="34" charset="0"/>
              <a:buChar char="•"/>
            </a:pPr>
            <a:r>
              <a:rPr lang="en-US" dirty="0" smtClean="0"/>
              <a:t>Make flash cards</a:t>
            </a:r>
            <a:endParaRPr lang="en-US" dirty="0"/>
          </a:p>
          <a:p>
            <a:pPr marL="342900" indent="-342900" fontAlgn="base">
              <a:buFont typeface="Arial" panose="020B0604020202020204" pitchFamily="34" charset="0"/>
              <a:buChar char="•"/>
            </a:pPr>
            <a:r>
              <a:rPr lang="en-US" dirty="0" smtClean="0"/>
              <a:t>Don’t sit next to your friends</a:t>
            </a:r>
            <a:endParaRPr lang="en-US" dirty="0"/>
          </a:p>
          <a:p>
            <a:pPr marL="342900" indent="-342900" fontAlgn="base">
              <a:buFont typeface="Arial" panose="020B0604020202020204" pitchFamily="34" charset="0"/>
              <a:buChar char="•"/>
            </a:pPr>
            <a:r>
              <a:rPr lang="en-US" dirty="0" smtClean="0"/>
              <a:t>Be prepared</a:t>
            </a:r>
            <a:r>
              <a:rPr lang="en-US" dirty="0"/>
              <a:t> </a:t>
            </a:r>
          </a:p>
          <a:p>
            <a:pPr marL="342900" indent="-342900" fontAlgn="base">
              <a:buFont typeface="Arial" panose="020B0604020202020204" pitchFamily="34" charset="0"/>
              <a:buChar char="•"/>
            </a:pPr>
            <a:r>
              <a:rPr lang="en-US" dirty="0" smtClean="0"/>
              <a:t>Take study breaks</a:t>
            </a:r>
            <a:endParaRPr lang="en-US" dirty="0"/>
          </a:p>
          <a:p>
            <a:pPr marL="342900" indent="-342900" fontAlgn="base">
              <a:buFont typeface="Arial" panose="020B0604020202020204" pitchFamily="34" charset="0"/>
              <a:buChar char="•"/>
            </a:pPr>
            <a:r>
              <a:rPr lang="en-US" dirty="0" smtClean="0"/>
              <a:t>Prioritize</a:t>
            </a:r>
            <a:endParaRPr lang="en-US" dirty="0"/>
          </a:p>
          <a:p>
            <a:pPr marL="342900" indent="-342900" fontAlgn="base">
              <a:buFont typeface="Arial" panose="020B0604020202020204" pitchFamily="34" charset="0"/>
              <a:buChar char="•"/>
            </a:pPr>
            <a:r>
              <a:rPr lang="en-US" dirty="0" smtClean="0"/>
              <a:t>Participate</a:t>
            </a:r>
            <a:endParaRPr lang="en-US" dirty="0"/>
          </a:p>
          <a:p>
            <a:pPr marL="342900" indent="-342900" fontAlgn="base">
              <a:buFont typeface="Arial" panose="020B0604020202020204" pitchFamily="34" charset="0"/>
              <a:buChar char="•"/>
            </a:pPr>
            <a:r>
              <a:rPr lang="en-US" dirty="0" smtClean="0"/>
              <a:t>Sit towards the front </a:t>
            </a:r>
          </a:p>
          <a:p>
            <a:pPr marL="0" indent="0">
              <a:buNone/>
            </a:pPr>
            <a:endParaRPr lang="en-US" dirty="0"/>
          </a:p>
        </p:txBody>
      </p:sp>
      <p:sp>
        <p:nvSpPr>
          <p:cNvPr id="16" name="Content Placeholder 15"/>
          <p:cNvSpPr>
            <a:spLocks noGrp="1"/>
          </p:cNvSpPr>
          <p:nvPr>
            <p:ph sz="quarter" idx="4"/>
          </p:nvPr>
        </p:nvSpPr>
        <p:spPr>
          <a:xfrm>
            <a:off x="4648200" y="1143000"/>
            <a:ext cx="3789753" cy="5232400"/>
          </a:xfrm>
        </p:spPr>
        <p:txBody>
          <a:bodyPr>
            <a:normAutofit/>
          </a:bodyPr>
          <a:lstStyle/>
          <a:p>
            <a:pPr marL="342900" indent="-342900" fontAlgn="base">
              <a:buFont typeface="Arial" panose="020B0604020202020204" pitchFamily="34" charset="0"/>
              <a:buChar char="•"/>
            </a:pPr>
            <a:r>
              <a:rPr lang="en-US" dirty="0" smtClean="0"/>
              <a:t>Focus</a:t>
            </a:r>
            <a:r>
              <a:rPr lang="en-US" dirty="0"/>
              <a:t> </a:t>
            </a:r>
          </a:p>
          <a:p>
            <a:pPr marL="342900" indent="-342900" fontAlgn="base">
              <a:buFont typeface="Arial" panose="020B0604020202020204" pitchFamily="34" charset="0"/>
              <a:buChar char="•"/>
            </a:pPr>
            <a:r>
              <a:rPr lang="en-US" dirty="0" smtClean="0"/>
              <a:t>Take notes </a:t>
            </a:r>
            <a:r>
              <a:rPr lang="en-US" dirty="0"/>
              <a:t> </a:t>
            </a:r>
          </a:p>
          <a:p>
            <a:pPr marL="342900" indent="-342900" fontAlgn="base">
              <a:buFont typeface="Arial" panose="020B0604020202020204" pitchFamily="34" charset="0"/>
              <a:buChar char="•"/>
            </a:pPr>
            <a:r>
              <a:rPr lang="en-US" dirty="0" smtClean="0"/>
              <a:t>Know your resources</a:t>
            </a:r>
            <a:r>
              <a:rPr lang="en-US" dirty="0"/>
              <a:t> </a:t>
            </a:r>
          </a:p>
          <a:p>
            <a:pPr marL="342900" indent="-342900" fontAlgn="base">
              <a:buFont typeface="Arial" panose="020B0604020202020204" pitchFamily="34" charset="0"/>
              <a:buChar char="•"/>
            </a:pPr>
            <a:r>
              <a:rPr lang="en-US" dirty="0" smtClean="0"/>
              <a:t>Don’t wait until the last minute</a:t>
            </a:r>
            <a:r>
              <a:rPr lang="en-US" dirty="0"/>
              <a:t> </a:t>
            </a:r>
          </a:p>
          <a:p>
            <a:pPr marL="342900" indent="-342900" fontAlgn="base">
              <a:buFont typeface="Arial" panose="020B0604020202020204" pitchFamily="34" charset="0"/>
              <a:buChar char="•"/>
            </a:pPr>
            <a:r>
              <a:rPr lang="en-US" dirty="0" smtClean="0"/>
              <a:t>Set goals </a:t>
            </a:r>
            <a:r>
              <a:rPr lang="en-US" dirty="0"/>
              <a:t> </a:t>
            </a:r>
          </a:p>
          <a:p>
            <a:pPr marL="342900" indent="-342900" fontAlgn="base">
              <a:buFont typeface="Arial" panose="020B0604020202020204" pitchFamily="34" charset="0"/>
              <a:buChar char="•"/>
            </a:pPr>
            <a:r>
              <a:rPr lang="en-US" dirty="0" smtClean="0"/>
              <a:t>Do your homework</a:t>
            </a:r>
            <a:endParaRPr lang="en-US" dirty="0"/>
          </a:p>
          <a:p>
            <a:pPr marL="342900" indent="-342900" fontAlgn="base">
              <a:buFont typeface="Arial" panose="020B0604020202020204" pitchFamily="34" charset="0"/>
              <a:buChar char="•"/>
            </a:pPr>
            <a:r>
              <a:rPr lang="en-US" dirty="0" smtClean="0"/>
              <a:t>Read the assigned material</a:t>
            </a:r>
            <a:endParaRPr lang="en-US" dirty="0"/>
          </a:p>
          <a:p>
            <a:pPr marL="342900" indent="-342900" fontAlgn="base">
              <a:buFont typeface="Arial" panose="020B0604020202020204" pitchFamily="34" charset="0"/>
              <a:buChar char="•"/>
            </a:pPr>
            <a:r>
              <a:rPr lang="en-US" dirty="0" smtClean="0"/>
              <a:t>Attend regularly</a:t>
            </a:r>
            <a:endParaRPr lang="en-US" dirty="0"/>
          </a:p>
          <a:p>
            <a:pPr marL="342900" indent="-342900" fontAlgn="base">
              <a:buFont typeface="Arial" panose="020B0604020202020204" pitchFamily="34" charset="0"/>
              <a:buChar char="•"/>
            </a:pPr>
            <a:r>
              <a:rPr lang="en-US" dirty="0" smtClean="0"/>
              <a:t>Uphold the honor code</a:t>
            </a:r>
            <a:endParaRPr lang="en-US" dirty="0"/>
          </a:p>
          <a:p>
            <a:pPr marL="0" indent="0">
              <a:buNone/>
            </a:pPr>
            <a:endParaRPr lang="en-US" dirty="0"/>
          </a:p>
        </p:txBody>
      </p:sp>
    </p:spTree>
    <p:extLst>
      <p:ext uri="{BB962C8B-B14F-4D97-AF65-F5344CB8AC3E}">
        <p14:creationId xmlns:p14="http://schemas.microsoft.com/office/powerpoint/2010/main" val="2675769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524002"/>
            <a:ext cx="8229600" cy="4754563"/>
          </a:xfrm>
        </p:spPr>
        <p:txBody>
          <a:bodyPr>
            <a:normAutofit/>
          </a:bodyPr>
          <a:lstStyle/>
          <a:p>
            <a:pPr marL="120650" indent="-11113">
              <a:buNone/>
            </a:pPr>
            <a:r>
              <a:rPr lang="en-US" sz="2800" b="1" dirty="0" smtClean="0">
                <a:solidFill>
                  <a:srgbClr val="008000"/>
                </a:solidFill>
              </a:rPr>
              <a:t>Continue extracurricular activities, as schools look at students’ extracurricular activities when considering them for admission.</a:t>
            </a:r>
          </a:p>
          <a:p>
            <a:pPr marL="120650" indent="-11113">
              <a:buNone/>
            </a:pPr>
            <a:endParaRPr lang="en-US" sz="2800" b="1" dirty="0" smtClean="0">
              <a:solidFill>
                <a:srgbClr val="008000"/>
              </a:solidFill>
            </a:endParaRPr>
          </a:p>
          <a:p>
            <a:pPr marL="120650" indent="-11113">
              <a:buNone/>
            </a:pPr>
            <a:r>
              <a:rPr lang="en-US" sz="2800" b="1" dirty="0" smtClean="0">
                <a:solidFill>
                  <a:srgbClr val="008000"/>
                </a:solidFill>
              </a:rPr>
              <a:t>Continue participation in academic enrichment programs, summer workshops and camps with specialty focuses such as music, arts, science</a:t>
            </a:r>
          </a:p>
          <a:p>
            <a:pPr marL="120650" indent="-11113">
              <a:buNone/>
            </a:pPr>
            <a:r>
              <a:rPr lang="en-US" sz="2800" b="1" dirty="0" smtClean="0">
                <a:solidFill>
                  <a:srgbClr val="008000"/>
                </a:solidFill>
              </a:rPr>
              <a:t>etc.</a:t>
            </a:r>
            <a:endParaRPr lang="en-US" sz="2800" b="1" dirty="0">
              <a:solidFill>
                <a:srgbClr val="008000"/>
              </a:solidFill>
            </a:endParaRPr>
          </a:p>
        </p:txBody>
      </p:sp>
      <p:sp>
        <p:nvSpPr>
          <p:cNvPr id="3" name="Title 2"/>
          <p:cNvSpPr>
            <a:spLocks noGrp="1"/>
          </p:cNvSpPr>
          <p:nvPr>
            <p:ph type="title"/>
          </p:nvPr>
        </p:nvSpPr>
        <p:spPr>
          <a:xfrm>
            <a:off x="457200" y="193784"/>
            <a:ext cx="1981200" cy="715962"/>
          </a:xfrm>
        </p:spPr>
        <p:txBody>
          <a:bodyPr>
            <a:normAutofit/>
          </a:bodyPr>
          <a:lstStyle/>
          <a:p>
            <a:r>
              <a:rPr lang="en-US" sz="2400" dirty="0" smtClean="0">
                <a:ln>
                  <a:solidFill>
                    <a:srgbClr val="008000"/>
                  </a:solidFill>
                </a:ln>
                <a:solidFill>
                  <a:srgbClr val="FFC000"/>
                </a:solidFill>
              </a:rPr>
              <a:t>Participate, </a:t>
            </a:r>
            <a:endParaRPr lang="en-US" sz="2400" dirty="0">
              <a:ln>
                <a:solidFill>
                  <a:srgbClr val="008000"/>
                </a:solidFill>
              </a:ln>
              <a:solidFill>
                <a:srgbClr val="FFC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895600" y="4724400"/>
            <a:ext cx="2281238" cy="2255520"/>
          </a:xfrm>
          <a:prstGeom prst="rect">
            <a:avLst/>
          </a:prstGeom>
        </p:spPr>
      </p:pic>
      <p:sp>
        <p:nvSpPr>
          <p:cNvPr id="6" name="TextBox 5"/>
          <p:cNvSpPr txBox="1"/>
          <p:nvPr/>
        </p:nvSpPr>
        <p:spPr>
          <a:xfrm>
            <a:off x="2614137" y="450056"/>
            <a:ext cx="2514600" cy="646331"/>
          </a:xfrm>
          <a:prstGeom prst="rect">
            <a:avLst/>
          </a:prstGeom>
          <a:noFill/>
        </p:spPr>
        <p:txBody>
          <a:bodyPr wrap="square" rtlCol="0">
            <a:spAutoFit/>
          </a:bodyPr>
          <a:lstStyle/>
          <a:p>
            <a:r>
              <a:rPr lang="en-US" sz="3600" dirty="0">
                <a:ln>
                  <a:solidFill>
                    <a:srgbClr val="008000"/>
                  </a:solidFill>
                </a:ln>
                <a:solidFill>
                  <a:srgbClr val="FFC000"/>
                </a:solidFill>
              </a:rPr>
              <a:t>Participate, </a:t>
            </a:r>
            <a:endParaRPr lang="en-US" sz="3600" dirty="0"/>
          </a:p>
        </p:txBody>
      </p:sp>
      <p:sp>
        <p:nvSpPr>
          <p:cNvPr id="7" name="TextBox 6"/>
          <p:cNvSpPr txBox="1"/>
          <p:nvPr/>
        </p:nvSpPr>
        <p:spPr>
          <a:xfrm>
            <a:off x="5486400" y="616804"/>
            <a:ext cx="3281362" cy="830997"/>
          </a:xfrm>
          <a:prstGeom prst="rect">
            <a:avLst/>
          </a:prstGeom>
          <a:noFill/>
        </p:spPr>
        <p:txBody>
          <a:bodyPr wrap="square" rtlCol="0">
            <a:spAutoFit/>
          </a:bodyPr>
          <a:lstStyle/>
          <a:p>
            <a:r>
              <a:rPr lang="en-US" sz="4800" dirty="0" smtClean="0">
                <a:ln>
                  <a:solidFill>
                    <a:srgbClr val="008000"/>
                  </a:solidFill>
                </a:ln>
                <a:solidFill>
                  <a:srgbClr val="FFC000"/>
                </a:solidFill>
              </a:rPr>
              <a:t>Participate! </a:t>
            </a:r>
            <a:endParaRPr lang="en-US" sz="4800" dirty="0"/>
          </a:p>
        </p:txBody>
      </p:sp>
    </p:spTree>
    <p:extLst>
      <p:ext uri="{BB962C8B-B14F-4D97-AF65-F5344CB8AC3E}">
        <p14:creationId xmlns:p14="http://schemas.microsoft.com/office/powerpoint/2010/main" val="2699515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6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6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650" accel="50000" fill="hold">
                                          <p:stCondLst>
                                            <p:cond delay="650"/>
                                          </p:stCondLst>
                                        </p:cTn>
                                        <p:tgtEl>
                                          <p:spTgt spid="3"/>
                                        </p:tgtEl>
                                        <p:attrNameLst>
                                          <p:attrName>ppt_w</p:attrName>
                                        </p:attrNameLst>
                                      </p:cBhvr>
                                      <p:tavLst>
                                        <p:tav tm="0">
                                          <p:val>
                                            <p:strVal val="#ppt_w*.05"/>
                                          </p:val>
                                        </p:tav>
                                        <p:tav tm="100000">
                                          <p:val>
                                            <p:strVal val="#ppt_w"/>
                                          </p:val>
                                        </p:tav>
                                      </p:tavLst>
                                    </p:anim>
                                    <p:anim calcmode="lin" valueType="num">
                                      <p:cBhvr>
                                        <p:cTn id="10" dur="1300" fill="hold"/>
                                        <p:tgtEl>
                                          <p:spTgt spid="3"/>
                                        </p:tgtEl>
                                        <p:attrNameLst>
                                          <p:attrName>ppt_h</p:attrName>
                                        </p:attrNameLst>
                                      </p:cBhvr>
                                      <p:tavLst>
                                        <p:tav tm="0">
                                          <p:val>
                                            <p:strVal val="#ppt_h"/>
                                          </p:val>
                                        </p:tav>
                                        <p:tav tm="100000">
                                          <p:val>
                                            <p:strVal val="#ppt_h"/>
                                          </p:val>
                                        </p:tav>
                                      </p:tavLst>
                                    </p:anim>
                                    <p:anim calcmode="lin" valueType="num">
                                      <p:cBhvr>
                                        <p:cTn id="11" dur="6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6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650" accel="50000" fill="hold">
                                          <p:stCondLst>
                                            <p:cond delay="650"/>
                                          </p:stCondLst>
                                        </p:cTn>
                                        <p:tgtEl>
                                          <p:spTgt spid="3"/>
                                        </p:tgtEl>
                                        <p:attrNameLst>
                                          <p:attrName>ppt_y</p:attrName>
                                        </p:attrNameLst>
                                      </p:cBhvr>
                                      <p:tavLst>
                                        <p:tav tm="0">
                                          <p:val>
                                            <p:strVal val="#ppt_y+.1"/>
                                          </p:val>
                                        </p:tav>
                                        <p:tav tm="100000">
                                          <p:val>
                                            <p:strVal val="#ppt_y"/>
                                          </p:val>
                                        </p:tav>
                                      </p:tavLst>
                                    </p:anim>
                                    <p:animEffect transition="in" filter="fade">
                                      <p:cBhvr>
                                        <p:cTn id="14" dur="1300" decel="50000">
                                          <p:stCondLst>
                                            <p:cond delay="0"/>
                                          </p:stCondLst>
                                        </p:cTn>
                                        <p:tgtEl>
                                          <p:spTgt spid="3"/>
                                        </p:tgtEl>
                                      </p:cBhvr>
                                    </p:animEffect>
                                  </p:childTnLst>
                                </p:cTn>
                              </p:par>
                            </p:childTnLst>
                          </p:cTn>
                        </p:par>
                        <p:par>
                          <p:cTn id="15" fill="hold">
                            <p:stCondLst>
                              <p:cond delay="13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xEl>
                                              <p:pRg st="0" end="0"/>
                                            </p:txEl>
                                          </p:spTgt>
                                        </p:tgtEl>
                                      </p:cBhvr>
                                    </p:animEffect>
                                  </p:childTnLst>
                                </p:cTn>
                              </p:par>
                            </p:childTnLst>
                          </p:cTn>
                        </p:par>
                        <p:par>
                          <p:cTn id="23" fill="hold">
                            <p:stCondLst>
                              <p:cond delay="2350"/>
                            </p:stCondLst>
                            <p:childTnLst>
                              <p:par>
                                <p:cTn id="24" presetID="25" presetClass="entr" presetSubtype="0" fill="hold"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29"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7">
                                            <p:txEl>
                                              <p:pRg st="0" end="0"/>
                                            </p:txEl>
                                          </p:spTgt>
                                        </p:tgtEl>
                                      </p:cBhvr>
                                    </p:animEffect>
                                  </p:childTnLst>
                                </p:cTn>
                              </p:par>
                              <p:par>
                                <p:cTn id="34" presetID="45" presetClass="entr" presetSubtype="0" repeatCount="400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ppt_w</p:attrName>
                                        </p:attrNameLst>
                                      </p:cBhvr>
                                      <p:tavLst>
                                        <p:tav tm="0" fmla="#ppt_w*sin(2.5*pi*$)">
                                          <p:val>
                                            <p:fltVal val="0"/>
                                          </p:val>
                                        </p:tav>
                                        <p:tav tm="100000">
                                          <p:val>
                                            <p:fltVal val="1"/>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10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2" dur="10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Co-curricular activities</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295400"/>
            <a:ext cx="688635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durango high school thea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84" t="16667" r="39062"/>
          <a:stretch/>
        </p:blipFill>
        <p:spPr bwMode="auto">
          <a:xfrm>
            <a:off x="0" y="3764165"/>
            <a:ext cx="3429000" cy="3093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urango high school aerosp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991878"/>
            <a:ext cx="4024745" cy="287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0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Extracurricular activities</a:t>
            </a:r>
            <a:endParaRPr lang="en-US"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746" y="1752600"/>
            <a:ext cx="874562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069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US" b="1" dirty="0" smtClean="0">
                <a:ln>
                  <a:solidFill>
                    <a:srgbClr val="008000"/>
                  </a:solidFill>
                </a:ln>
                <a:solidFill>
                  <a:schemeClr val="tx2"/>
                </a:solidFill>
              </a:rPr>
              <a:t>Tonight's Agenda:</a:t>
            </a:r>
            <a:endParaRPr lang="en-US" b="1" dirty="0">
              <a:ln>
                <a:solidFill>
                  <a:srgbClr val="008000"/>
                </a:solidFill>
              </a:ln>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1" y="3391987"/>
            <a:ext cx="3020047" cy="3716982"/>
          </a:xfrm>
          <a:prstGeom prst="rect">
            <a:avLst/>
          </a:prstGeom>
        </p:spPr>
      </p:pic>
      <p:sp>
        <p:nvSpPr>
          <p:cNvPr id="2" name="Rectangle 1"/>
          <p:cNvSpPr/>
          <p:nvPr/>
        </p:nvSpPr>
        <p:spPr>
          <a:xfrm>
            <a:off x="853439" y="1524000"/>
            <a:ext cx="7848601" cy="1815882"/>
          </a:xfrm>
          <a:prstGeom prst="rect">
            <a:avLst/>
          </a:prstGeom>
        </p:spPr>
        <p:txBody>
          <a:bodyPr wrap="square">
            <a:spAutoFit/>
          </a:bodyPr>
          <a:lstStyle/>
          <a:p>
            <a:pPr marL="457200" indent="-457200">
              <a:buFont typeface="Arial" pitchFamily="34" charset="0"/>
              <a:buChar char="•"/>
            </a:pPr>
            <a:r>
              <a:rPr lang="en-US" sz="2800" b="1" dirty="0" smtClean="0">
                <a:solidFill>
                  <a:srgbClr val="008000"/>
                </a:solidFill>
              </a:rPr>
              <a:t>The importance of continuing  </a:t>
            </a:r>
          </a:p>
          <a:p>
            <a:r>
              <a:rPr lang="en-US" sz="2800" b="1" dirty="0" smtClean="0">
                <a:solidFill>
                  <a:srgbClr val="008000"/>
                </a:solidFill>
              </a:rPr>
              <a:t>       education beyond high School</a:t>
            </a:r>
          </a:p>
          <a:p>
            <a:pPr marL="457200" indent="-457200">
              <a:buFont typeface="Arial" pitchFamily="34" charset="0"/>
              <a:buChar char="•"/>
            </a:pPr>
            <a:r>
              <a:rPr lang="en-US" sz="2800" b="1" dirty="0" smtClean="0">
                <a:solidFill>
                  <a:srgbClr val="008000"/>
                </a:solidFill>
              </a:rPr>
              <a:t>Tips for high school success</a:t>
            </a:r>
            <a:endParaRPr lang="en-US" sz="2800" b="1" dirty="0">
              <a:solidFill>
                <a:srgbClr val="008000"/>
              </a:solidFill>
            </a:endParaRPr>
          </a:p>
          <a:p>
            <a:pPr marL="457200" indent="-457200">
              <a:buFont typeface="Arial" pitchFamily="34" charset="0"/>
              <a:buChar char="•"/>
            </a:pPr>
            <a:r>
              <a:rPr lang="en-US" sz="2800" b="1" dirty="0" smtClean="0">
                <a:solidFill>
                  <a:srgbClr val="008000"/>
                </a:solidFill>
              </a:rPr>
              <a:t>Looking ahead to college</a:t>
            </a:r>
            <a:endParaRPr lang="en-US" sz="2800" b="1" dirty="0">
              <a:solidFill>
                <a:srgbClr val="008000"/>
              </a:solidFill>
            </a:endParaRPr>
          </a:p>
        </p:txBody>
      </p:sp>
    </p:spTree>
    <p:extLst>
      <p:ext uri="{BB962C8B-B14F-4D97-AF65-F5344CB8AC3E}">
        <p14:creationId xmlns:p14="http://schemas.microsoft.com/office/powerpoint/2010/main" val="3002367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42784" y="1157525"/>
            <a:ext cx="5194762" cy="49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durango high school aerosp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durango high school aerospa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durango high school aerosp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durango high school aerosp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mage result for durango high school volley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 y="5652286"/>
            <a:ext cx="2743200" cy="120571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durango high school lacros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21523"/>
            <a:ext cx="1614054" cy="17307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urango high school tenn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022" y="5003754"/>
            <a:ext cx="1295978" cy="18542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durango high school tra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051796"/>
            <a:ext cx="2514600" cy="186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03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 </a:t>
            </a:r>
            <a:r>
              <a:rPr lang="en-US" dirty="0" smtClean="0"/>
              <a:t>Wish I Knew - Quotes </a:t>
            </a:r>
            <a:r>
              <a:rPr lang="en-US" dirty="0"/>
              <a:t>from Juniors</a:t>
            </a:r>
          </a:p>
        </p:txBody>
      </p:sp>
      <p:sp>
        <p:nvSpPr>
          <p:cNvPr id="2" name="Content Placeholder 1"/>
          <p:cNvSpPr>
            <a:spLocks noGrp="1"/>
          </p:cNvSpPr>
          <p:nvPr>
            <p:ph idx="1"/>
          </p:nvPr>
        </p:nvSpPr>
        <p:spPr>
          <a:xfrm>
            <a:off x="228600" y="1524000"/>
            <a:ext cx="7506742" cy="4114800"/>
          </a:xfrm>
        </p:spPr>
        <p:txBody>
          <a:bodyPr>
            <a:normAutofit/>
          </a:bodyPr>
          <a:lstStyle/>
          <a:p>
            <a:r>
              <a:rPr lang="en-US" b="1" dirty="0"/>
              <a:t>“I wish I knew how to study</a:t>
            </a:r>
            <a:r>
              <a:rPr lang="en-US" b="1" dirty="0" smtClean="0"/>
              <a:t>.”</a:t>
            </a:r>
          </a:p>
          <a:p>
            <a:endParaRPr lang="en-US" b="1" dirty="0" smtClean="0"/>
          </a:p>
          <a:p>
            <a:r>
              <a:rPr lang="en-US" b="1" dirty="0" smtClean="0"/>
              <a:t>“</a:t>
            </a:r>
            <a:r>
              <a:rPr lang="en-US" b="1" dirty="0"/>
              <a:t>My advice is to STAY organized</a:t>
            </a:r>
            <a:r>
              <a:rPr lang="en-US" b="1" dirty="0" smtClean="0"/>
              <a:t>!</a:t>
            </a:r>
          </a:p>
          <a:p>
            <a:endParaRPr lang="en-US" b="1" dirty="0" smtClean="0"/>
          </a:p>
          <a:p>
            <a:r>
              <a:rPr lang="en-US" b="1" dirty="0" smtClean="0"/>
              <a:t>“In </a:t>
            </a:r>
            <a:r>
              <a:rPr lang="en-US" b="1" dirty="0"/>
              <a:t>high school you need to focus on the big picture.  Also don’t compare yourself to others</a:t>
            </a:r>
            <a:r>
              <a:rPr lang="en-US" b="1" dirty="0" smtClean="0"/>
              <a:t>.”</a:t>
            </a:r>
          </a:p>
          <a:p>
            <a:endParaRPr lang="en-US" b="1" dirty="0" smtClean="0"/>
          </a:p>
          <a:p>
            <a:r>
              <a:rPr lang="en-US" b="1" dirty="0" smtClean="0"/>
              <a:t>“You </a:t>
            </a:r>
            <a:r>
              <a:rPr lang="en-US" b="1" dirty="0"/>
              <a:t>as an individual are so special and as long as you are trying your very best and being a kind person-you are golden.  Everyone has flaws- don’t point them out</a:t>
            </a:r>
            <a:r>
              <a:rPr lang="en-US" b="1" dirty="0" smtClean="0"/>
              <a:t>!”</a:t>
            </a:r>
          </a:p>
          <a:p>
            <a:endParaRPr lang="en-US" b="1" dirty="0" smtClean="0"/>
          </a:p>
          <a:p>
            <a:endParaRPr lang="en-US" dirty="0"/>
          </a:p>
        </p:txBody>
      </p:sp>
    </p:spTree>
    <p:extLst>
      <p:ext uri="{BB962C8B-B14F-4D97-AF65-F5344CB8AC3E}">
        <p14:creationId xmlns:p14="http://schemas.microsoft.com/office/powerpoint/2010/main" val="3964790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Quotes continued</a:t>
            </a:r>
            <a:endParaRPr lang="en-US" dirty="0"/>
          </a:p>
        </p:txBody>
      </p:sp>
      <p:sp>
        <p:nvSpPr>
          <p:cNvPr id="2" name="Content Placeholder 1"/>
          <p:cNvSpPr>
            <a:spLocks noGrp="1"/>
          </p:cNvSpPr>
          <p:nvPr>
            <p:ph idx="1"/>
          </p:nvPr>
        </p:nvSpPr>
        <p:spPr>
          <a:xfrm>
            <a:off x="457200" y="1371601"/>
            <a:ext cx="7696200" cy="4571999"/>
          </a:xfrm>
        </p:spPr>
        <p:txBody>
          <a:bodyPr>
            <a:normAutofit/>
          </a:bodyPr>
          <a:lstStyle/>
          <a:p>
            <a:r>
              <a:rPr lang="en-US" b="1" i="1" dirty="0"/>
              <a:t>“I wish I knew how important my early years are when it comes to grades.  I wish I knew how much not having great grades those years can penalize me in the future</a:t>
            </a:r>
            <a:r>
              <a:rPr lang="en-US" b="1" i="1" dirty="0" smtClean="0"/>
              <a:t>.”</a:t>
            </a:r>
          </a:p>
          <a:p>
            <a:endParaRPr lang="en-US" b="1" i="1" dirty="0"/>
          </a:p>
          <a:p>
            <a:r>
              <a:rPr lang="en-US" b="1" i="1" dirty="0" smtClean="0"/>
              <a:t>“</a:t>
            </a:r>
            <a:r>
              <a:rPr lang="en-US" b="1" i="1" dirty="0"/>
              <a:t>Prioritize.  Learn how to manage your time. Sometimes sacrifices are necessary</a:t>
            </a:r>
            <a:r>
              <a:rPr lang="en-US" b="1" i="1" dirty="0" smtClean="0"/>
              <a:t>.”</a:t>
            </a:r>
          </a:p>
          <a:p>
            <a:endParaRPr lang="en-US" b="1" i="1" dirty="0"/>
          </a:p>
          <a:p>
            <a:pPr fontAlgn="base"/>
            <a:r>
              <a:rPr lang="en-US" b="1" dirty="0" smtClean="0"/>
              <a:t>“I </a:t>
            </a:r>
            <a:r>
              <a:rPr lang="en-US" b="1" dirty="0"/>
              <a:t>wish that I knew more about how the things you participate in in high school such as extra-curricular activities and clubs, are very important when it comes to applying to college.  It’s not just about grades. </a:t>
            </a:r>
            <a:r>
              <a:rPr lang="en-US" b="1" dirty="0" smtClean="0"/>
              <a:t>“</a:t>
            </a:r>
            <a:r>
              <a:rPr lang="en-US" b="1" dirty="0"/>
              <a:t> </a:t>
            </a:r>
            <a:endParaRPr lang="en-US" b="1" dirty="0" smtClean="0"/>
          </a:p>
          <a:p>
            <a:pPr fontAlgn="base"/>
            <a:endParaRPr lang="en-US" b="1" dirty="0"/>
          </a:p>
        </p:txBody>
      </p:sp>
    </p:spTree>
    <p:extLst>
      <p:ext uri="{BB962C8B-B14F-4D97-AF65-F5344CB8AC3E}">
        <p14:creationId xmlns:p14="http://schemas.microsoft.com/office/powerpoint/2010/main" val="1115250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Autofit/>
          </a:bodyPr>
          <a:lstStyle/>
          <a:p>
            <a:r>
              <a:rPr lang="en-US" sz="3200" dirty="0" smtClean="0"/>
              <a:t>Looking Ahead</a:t>
            </a:r>
            <a:endParaRPr lang="en-US" sz="3200" dirty="0"/>
          </a:p>
        </p:txBody>
      </p:sp>
      <p:sp>
        <p:nvSpPr>
          <p:cNvPr id="2" name="Content Placeholder 1"/>
          <p:cNvSpPr>
            <a:spLocks noGrp="1"/>
          </p:cNvSpPr>
          <p:nvPr>
            <p:ph idx="1"/>
          </p:nvPr>
        </p:nvSpPr>
        <p:spPr>
          <a:xfrm>
            <a:off x="152400" y="1143000"/>
            <a:ext cx="8382000" cy="4754563"/>
          </a:xfrm>
        </p:spPr>
        <p:txBody>
          <a:bodyPr>
            <a:normAutofit/>
          </a:bodyPr>
          <a:lstStyle/>
          <a:p>
            <a:pPr marL="342900" indent="-342900" fontAlgn="base">
              <a:buFont typeface="Arial" panose="020B0604020202020204" pitchFamily="34" charset="0"/>
              <a:buChar char="•"/>
            </a:pPr>
            <a:r>
              <a:rPr lang="en-US" b="1" dirty="0" smtClean="0"/>
              <a:t>Take </a:t>
            </a:r>
            <a:r>
              <a:rPr lang="en-US" b="1" dirty="0"/>
              <a:t>the practice </a:t>
            </a:r>
            <a:r>
              <a:rPr lang="en-US" b="1" dirty="0" smtClean="0"/>
              <a:t>PSAT – practice tests available at </a:t>
            </a:r>
            <a:r>
              <a:rPr lang="en-US" b="1" dirty="0" smtClean="0">
                <a:hlinkClick r:id="rId3"/>
              </a:rPr>
              <a:t>www.collegeboard.org</a:t>
            </a:r>
            <a:endParaRPr lang="en-US" b="1" dirty="0" smtClean="0"/>
          </a:p>
          <a:p>
            <a:pPr marL="342900" lvl="1" indent="-342900" fontAlgn="base">
              <a:buFont typeface="Arial" panose="020B0604020202020204" pitchFamily="34" charset="0"/>
              <a:buChar char="•"/>
            </a:pPr>
            <a:r>
              <a:rPr lang="en-US" b="1" dirty="0" smtClean="0"/>
              <a:t>Practice with Khan Academy</a:t>
            </a:r>
          </a:p>
          <a:p>
            <a:pPr marL="342900" indent="-342900" fontAlgn="base">
              <a:buFont typeface="Arial" panose="020B0604020202020204" pitchFamily="34" charset="0"/>
              <a:buChar char="•"/>
            </a:pPr>
            <a:r>
              <a:rPr lang="en-US" b="1" dirty="0" smtClean="0"/>
              <a:t>Consider the October PSAT for NMSQT eligibility</a:t>
            </a:r>
          </a:p>
          <a:p>
            <a:pPr marL="342900" indent="-342900" fontAlgn="base">
              <a:buFont typeface="Arial" panose="020B0604020202020204" pitchFamily="34" charset="0"/>
              <a:buChar char="•"/>
            </a:pPr>
            <a:r>
              <a:rPr lang="en-US" b="1" dirty="0" smtClean="0"/>
              <a:t>Take </a:t>
            </a:r>
            <a:r>
              <a:rPr lang="en-US" b="1" dirty="0"/>
              <a:t>the “Mock” SAT offered through </a:t>
            </a:r>
            <a:r>
              <a:rPr lang="en-US" b="1" dirty="0" smtClean="0"/>
              <a:t>SAT prep class</a:t>
            </a:r>
          </a:p>
          <a:p>
            <a:pPr marL="342900" indent="-342900" fontAlgn="base">
              <a:buFont typeface="Arial" panose="020B0604020202020204" pitchFamily="34" charset="0"/>
              <a:buChar char="•"/>
            </a:pPr>
            <a:r>
              <a:rPr lang="en-US" b="1" dirty="0" smtClean="0"/>
              <a:t>Consider </a:t>
            </a:r>
            <a:r>
              <a:rPr lang="en-US" b="1" dirty="0"/>
              <a:t>taking SAT Subject Tests at the end of 10th grade and 11th </a:t>
            </a:r>
            <a:r>
              <a:rPr lang="en-US" b="1" dirty="0" smtClean="0"/>
              <a:t>grade</a:t>
            </a:r>
          </a:p>
          <a:p>
            <a:pPr marL="342900" indent="-342900" fontAlgn="base">
              <a:buFont typeface="Arial" panose="020B0604020202020204" pitchFamily="34" charset="0"/>
              <a:buChar char="•"/>
            </a:pPr>
            <a:r>
              <a:rPr lang="en-US" b="1" dirty="0" smtClean="0"/>
              <a:t>Begin </a:t>
            </a:r>
            <a:r>
              <a:rPr lang="en-US" b="1" dirty="0"/>
              <a:t>exploring and researching </a:t>
            </a:r>
            <a:r>
              <a:rPr lang="en-US" b="1" dirty="0" smtClean="0"/>
              <a:t>colleges</a:t>
            </a:r>
          </a:p>
          <a:p>
            <a:pPr marL="342900" indent="-342900" fontAlgn="base">
              <a:buFont typeface="Arial" panose="020B0604020202020204" pitchFamily="34" charset="0"/>
              <a:buChar char="•"/>
            </a:pPr>
            <a:r>
              <a:rPr lang="en-US" b="1" dirty="0" smtClean="0"/>
              <a:t>Follow </a:t>
            </a:r>
            <a:r>
              <a:rPr lang="en-US" b="1" dirty="0"/>
              <a:t>up with colleges from visits and the college </a:t>
            </a:r>
            <a:r>
              <a:rPr lang="en-US" b="1" dirty="0" smtClean="0"/>
              <a:t>fair</a:t>
            </a:r>
          </a:p>
          <a:p>
            <a:pPr marL="342900" indent="-342900" fontAlgn="base">
              <a:buFont typeface="Arial" panose="020B0604020202020204" pitchFamily="34" charset="0"/>
              <a:buChar char="•"/>
            </a:pPr>
            <a:r>
              <a:rPr lang="en-US" b="1" dirty="0" smtClean="0"/>
              <a:t>If </a:t>
            </a:r>
            <a:r>
              <a:rPr lang="en-US" b="1" dirty="0"/>
              <a:t>you are interested in being a college athlete, fill out recruiting forms online and come to the NCAA college planning </a:t>
            </a:r>
            <a:r>
              <a:rPr lang="en-US" b="1" dirty="0" smtClean="0"/>
              <a:t>evening</a:t>
            </a:r>
          </a:p>
          <a:p>
            <a:pPr marL="342900" indent="-342900" fontAlgn="base">
              <a:buFont typeface="Arial" panose="020B0604020202020204" pitchFamily="34" charset="0"/>
              <a:buChar char="•"/>
            </a:pPr>
            <a:r>
              <a:rPr lang="en-US" b="1" dirty="0" smtClean="0"/>
              <a:t>Think </a:t>
            </a:r>
            <a:r>
              <a:rPr lang="en-US" b="1" dirty="0"/>
              <a:t>about potential careers to explore during your summers</a:t>
            </a:r>
            <a:endParaRPr lang="en-US" dirty="0"/>
          </a:p>
          <a:p>
            <a:pPr marL="342900" indent="-342900" fontAlgn="base">
              <a:buFont typeface="Arial" panose="020B0604020202020204" pitchFamily="34" charset="0"/>
              <a:buChar char="•"/>
            </a:pPr>
            <a:endParaRPr lang="en-US" b="1" dirty="0"/>
          </a:p>
          <a:p>
            <a:pPr marL="0" indent="0">
              <a:buNone/>
            </a:pPr>
            <a:endParaRPr lang="en-US" dirty="0"/>
          </a:p>
        </p:txBody>
      </p:sp>
    </p:spTree>
    <p:extLst>
      <p:ext uri="{BB962C8B-B14F-4D97-AF65-F5344CB8AC3E}">
        <p14:creationId xmlns:p14="http://schemas.microsoft.com/office/powerpoint/2010/main" val="9292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Naviance.com</a:t>
            </a:r>
            <a:endParaRPr lang="en-US" dirty="0"/>
          </a:p>
        </p:txBody>
      </p:sp>
      <p:sp>
        <p:nvSpPr>
          <p:cNvPr id="3" name="Content Placeholder 2"/>
          <p:cNvSpPr>
            <a:spLocks noGrp="1"/>
          </p:cNvSpPr>
          <p:nvPr>
            <p:ph idx="1"/>
          </p:nvPr>
        </p:nvSpPr>
        <p:spPr/>
        <p:txBody>
          <a:bodyPr>
            <a:normAutofit/>
          </a:bodyPr>
          <a:lstStyle/>
          <a:p>
            <a:r>
              <a:rPr lang="en-US" sz="3600" dirty="0" smtClean="0"/>
              <a:t>Username: </a:t>
            </a:r>
            <a:r>
              <a:rPr lang="en-US" sz="3600" dirty="0" err="1" smtClean="0"/>
              <a:t>s.johnd</a:t>
            </a:r>
            <a:endParaRPr lang="en-US" sz="3600" dirty="0" smtClean="0"/>
          </a:p>
          <a:p>
            <a:r>
              <a:rPr lang="en-US" sz="3600" dirty="0" smtClean="0"/>
              <a:t>Password: </a:t>
            </a:r>
            <a:r>
              <a:rPr lang="en-US" sz="3600" dirty="0" smtClean="0"/>
              <a:t>Demons1</a:t>
            </a:r>
            <a:endParaRPr lang="en-US" sz="3600" dirty="0" smtClean="0"/>
          </a:p>
          <a:p>
            <a:r>
              <a:rPr lang="en-US" sz="3600" dirty="0"/>
              <a:t>	</a:t>
            </a:r>
            <a:r>
              <a:rPr lang="en-US" sz="3600" dirty="0" smtClean="0"/>
              <a:t>	        or</a:t>
            </a:r>
          </a:p>
          <a:p>
            <a:r>
              <a:rPr lang="en-US" sz="3600" dirty="0"/>
              <a:t>	 </a:t>
            </a:r>
            <a:r>
              <a:rPr lang="en-US" sz="3600" dirty="0" smtClean="0"/>
              <a:t>          123456</a:t>
            </a:r>
            <a:endParaRPr lang="en-US" sz="3600" dirty="0"/>
          </a:p>
        </p:txBody>
      </p:sp>
    </p:spTree>
    <p:extLst>
      <p:ext uri="{BB962C8B-B14F-4D97-AF65-F5344CB8AC3E}">
        <p14:creationId xmlns:p14="http://schemas.microsoft.com/office/powerpoint/2010/main" val="3358518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college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8755"/>
            <a:ext cx="6477000" cy="47726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4267200"/>
            <a:ext cx="5029200" cy="1740476"/>
          </a:xfrm>
          <a:prstGeom prst="rect">
            <a:avLst/>
          </a:prstGeom>
          <a:noFill/>
        </p:spPr>
        <p:txBody>
          <a:bodyPr wrap="square" rtlCol="0">
            <a:spAutoFit/>
          </a:bodyPr>
          <a:lstStyle/>
          <a:p>
            <a:endParaRPr lang="en-US" dirty="0"/>
          </a:p>
          <a:p>
            <a:r>
              <a:rPr lang="en-US" dirty="0"/>
              <a:t>Remember, there may not be one ideal college that will fit </a:t>
            </a:r>
            <a:r>
              <a:rPr lang="en-US" i="1" dirty="0"/>
              <a:t>all</a:t>
            </a:r>
            <a:r>
              <a:rPr lang="en-US" dirty="0"/>
              <a:t> your criteria.  It is good to cast as wide a net as possible.  Keep your options open at this early stage of the process!</a:t>
            </a:r>
          </a:p>
          <a:p>
            <a:pPr>
              <a:lnSpc>
                <a:spcPct val="95000"/>
              </a:lnSpc>
            </a:pPr>
            <a:endParaRPr lang="en-US" dirty="0"/>
          </a:p>
        </p:txBody>
      </p:sp>
    </p:spTree>
    <p:extLst>
      <p:ext uri="{BB962C8B-B14F-4D97-AF65-F5344CB8AC3E}">
        <p14:creationId xmlns:p14="http://schemas.microsoft.com/office/powerpoint/2010/main" val="22250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Mitigating College Costs</a:t>
            </a:r>
          </a:p>
        </p:txBody>
      </p:sp>
      <p:sp>
        <p:nvSpPr>
          <p:cNvPr id="2" name="Content Placeholder 1"/>
          <p:cNvSpPr>
            <a:spLocks noGrp="1"/>
          </p:cNvSpPr>
          <p:nvPr>
            <p:ph idx="1"/>
          </p:nvPr>
        </p:nvSpPr>
        <p:spPr/>
        <p:txBody>
          <a:bodyPr/>
          <a:lstStyle/>
          <a:p>
            <a:r>
              <a:rPr lang="en-US" dirty="0"/>
              <a:t>According to the College Board, the average cost of tuition and fees for the 2016–2017 school year was </a:t>
            </a:r>
            <a:r>
              <a:rPr lang="en-US" b="1" dirty="0"/>
              <a:t>$33,480</a:t>
            </a:r>
            <a:r>
              <a:rPr lang="en-US" dirty="0"/>
              <a:t> at private colleges, </a:t>
            </a:r>
            <a:r>
              <a:rPr lang="en-US" b="1" dirty="0"/>
              <a:t>$9,650</a:t>
            </a:r>
            <a:r>
              <a:rPr lang="en-US" dirty="0"/>
              <a:t> for state residents at public colleges, and </a:t>
            </a:r>
            <a:r>
              <a:rPr lang="en-US" b="1" dirty="0"/>
              <a:t>$24,930</a:t>
            </a:r>
            <a:r>
              <a:rPr lang="en-US" dirty="0"/>
              <a:t> for out-of-state residents attending public universities.</a:t>
            </a:r>
            <a:endParaRPr lang="en-US" dirty="0" smtClean="0"/>
          </a:p>
          <a:p>
            <a:pPr marL="0" indent="0">
              <a:buNone/>
            </a:pPr>
            <a:endParaRPr lang="en-US" dirty="0"/>
          </a:p>
          <a:p>
            <a:r>
              <a:rPr lang="en-US" dirty="0" smtClean="0"/>
              <a:t>1. Anticipate </a:t>
            </a:r>
            <a:r>
              <a:rPr lang="en-US" dirty="0"/>
              <a:t>college costs</a:t>
            </a:r>
          </a:p>
          <a:p>
            <a:pPr marL="0" indent="0">
              <a:buNone/>
            </a:pPr>
            <a:r>
              <a:rPr lang="en-US" dirty="0"/>
              <a:t>2. </a:t>
            </a:r>
            <a:r>
              <a:rPr lang="en-US" dirty="0" smtClean="0"/>
              <a:t>Start </a:t>
            </a:r>
            <a:r>
              <a:rPr lang="en-US" dirty="0"/>
              <a:t>a 529 Account</a:t>
            </a:r>
          </a:p>
          <a:p>
            <a:pPr marL="0" indent="0">
              <a:buNone/>
            </a:pPr>
            <a:r>
              <a:rPr lang="en-US" dirty="0"/>
              <a:t>3. Consider concurrent enrollment classes through SCCC or </a:t>
            </a:r>
            <a:r>
              <a:rPr lang="en-US" dirty="0" smtClean="0"/>
              <a:t>FLC</a:t>
            </a:r>
            <a:endParaRPr lang="en-US" dirty="0"/>
          </a:p>
          <a:p>
            <a:pPr marL="0" indent="0">
              <a:buNone/>
            </a:pPr>
            <a:r>
              <a:rPr lang="en-US" dirty="0"/>
              <a:t>4. Earn College Credit with AP exams.</a:t>
            </a:r>
          </a:p>
          <a:p>
            <a:pPr marL="0" indent="0">
              <a:buNone/>
            </a:pPr>
            <a:r>
              <a:rPr lang="en-US" dirty="0"/>
              <a:t>5. </a:t>
            </a:r>
            <a:r>
              <a:rPr lang="en-US" dirty="0" smtClean="0"/>
              <a:t>Search </a:t>
            </a:r>
            <a:r>
              <a:rPr lang="en-US" dirty="0"/>
              <a:t>for </a:t>
            </a:r>
            <a:r>
              <a:rPr lang="en-US" dirty="0" smtClean="0"/>
              <a:t>scholarships, it’s never </a:t>
            </a:r>
            <a:r>
              <a:rPr lang="en-US" dirty="0"/>
              <a:t>too early.</a:t>
            </a:r>
            <a:endParaRPr lang="en-US" b="1" dirty="0"/>
          </a:p>
        </p:txBody>
      </p:sp>
    </p:spTree>
    <p:extLst>
      <p:ext uri="{BB962C8B-B14F-4D97-AF65-F5344CB8AC3E}">
        <p14:creationId xmlns:p14="http://schemas.microsoft.com/office/powerpoint/2010/main" val="1131287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1905002"/>
            <a:ext cx="8229600" cy="4419599"/>
          </a:xfrm>
        </p:spPr>
        <p:txBody>
          <a:bodyPr>
            <a:normAutofit/>
          </a:bodyPr>
          <a:lstStyle/>
          <a:p>
            <a:pPr marL="342900" indent="-342900">
              <a:buFont typeface="Arial" pitchFamily="34" charset="0"/>
              <a:buChar char="•"/>
            </a:pPr>
            <a:r>
              <a:rPr lang="en-US" b="1" dirty="0" smtClean="0">
                <a:solidFill>
                  <a:srgbClr val="008000"/>
                </a:solidFill>
              </a:rPr>
              <a:t>Talk to your student about careers </a:t>
            </a:r>
            <a:r>
              <a:rPr lang="en-US" b="1" dirty="0">
                <a:solidFill>
                  <a:srgbClr val="008000"/>
                </a:solidFill>
              </a:rPr>
              <a:t>and </a:t>
            </a:r>
            <a:r>
              <a:rPr lang="en-US" b="1" dirty="0" smtClean="0">
                <a:solidFill>
                  <a:srgbClr val="008000"/>
                </a:solidFill>
              </a:rPr>
              <a:t>college </a:t>
            </a:r>
          </a:p>
          <a:p>
            <a:pPr marL="342900" indent="-342900">
              <a:buFont typeface="Arial" pitchFamily="34" charset="0"/>
              <a:buChar char="•"/>
            </a:pPr>
            <a:r>
              <a:rPr lang="en-US" b="1" dirty="0" smtClean="0">
                <a:solidFill>
                  <a:srgbClr val="008000"/>
                </a:solidFill>
              </a:rPr>
              <a:t>Visit college campuses</a:t>
            </a:r>
          </a:p>
          <a:p>
            <a:pPr marL="342900" indent="-342900">
              <a:buFont typeface="Arial" pitchFamily="34" charset="0"/>
              <a:buChar char="•"/>
            </a:pPr>
            <a:r>
              <a:rPr lang="en-US" b="1" dirty="0" smtClean="0">
                <a:solidFill>
                  <a:srgbClr val="008000"/>
                </a:solidFill>
              </a:rPr>
              <a:t>Look for summer opportunities: jobs, internships or volunteer positions</a:t>
            </a:r>
          </a:p>
          <a:p>
            <a:pPr marL="342900" indent="-342900">
              <a:buFont typeface="Arial" pitchFamily="34" charset="0"/>
              <a:buChar char="•"/>
            </a:pPr>
            <a:r>
              <a:rPr lang="en-US" b="1" dirty="0" smtClean="0">
                <a:solidFill>
                  <a:srgbClr val="008000"/>
                </a:solidFill>
              </a:rPr>
              <a:t>Make sure your student reads every night</a:t>
            </a:r>
          </a:p>
          <a:p>
            <a:pPr marL="342900" indent="-342900">
              <a:buFont typeface="Arial" pitchFamily="34" charset="0"/>
              <a:buChar char="•"/>
            </a:pPr>
            <a:r>
              <a:rPr lang="en-US" b="1" dirty="0" smtClean="0">
                <a:solidFill>
                  <a:srgbClr val="008000"/>
                </a:solidFill>
              </a:rPr>
              <a:t>Help </a:t>
            </a:r>
            <a:r>
              <a:rPr lang="en-US" b="1" dirty="0">
                <a:solidFill>
                  <a:srgbClr val="008000"/>
                </a:solidFill>
              </a:rPr>
              <a:t>s</a:t>
            </a:r>
            <a:r>
              <a:rPr lang="en-US" b="1" dirty="0" smtClean="0">
                <a:solidFill>
                  <a:srgbClr val="008000"/>
                </a:solidFill>
              </a:rPr>
              <a:t>et </a:t>
            </a:r>
            <a:r>
              <a:rPr lang="en-US" b="1" dirty="0">
                <a:solidFill>
                  <a:srgbClr val="008000"/>
                </a:solidFill>
              </a:rPr>
              <a:t>good study </a:t>
            </a:r>
            <a:r>
              <a:rPr lang="en-US" b="1" dirty="0" smtClean="0">
                <a:solidFill>
                  <a:srgbClr val="008000"/>
                </a:solidFill>
              </a:rPr>
              <a:t>habits</a:t>
            </a:r>
          </a:p>
          <a:p>
            <a:pPr marL="342900" indent="-342900">
              <a:buFont typeface="Arial" pitchFamily="34" charset="0"/>
              <a:buChar char="•"/>
            </a:pPr>
            <a:r>
              <a:rPr lang="en-US" b="1" dirty="0" smtClean="0">
                <a:solidFill>
                  <a:srgbClr val="008000"/>
                </a:solidFill>
              </a:rPr>
              <a:t>Check Infinite Campus</a:t>
            </a:r>
            <a:endParaRPr lang="en-US" b="1" dirty="0">
              <a:solidFill>
                <a:srgbClr val="008000"/>
              </a:solidFill>
            </a:endParaRPr>
          </a:p>
        </p:txBody>
      </p:sp>
      <p:sp>
        <p:nvSpPr>
          <p:cNvPr id="2" name="Title 1"/>
          <p:cNvSpPr>
            <a:spLocks noGrp="1"/>
          </p:cNvSpPr>
          <p:nvPr>
            <p:ph type="title"/>
          </p:nvPr>
        </p:nvSpPr>
        <p:spPr>
          <a:xfrm>
            <a:off x="685801" y="304800"/>
            <a:ext cx="8229600" cy="1143000"/>
          </a:xfrm>
        </p:spPr>
        <p:txBody>
          <a:bodyPr>
            <a:noAutofit/>
          </a:bodyPr>
          <a:lstStyle/>
          <a:p>
            <a:pPr algn="ctr"/>
            <a:r>
              <a:rPr lang="en-US" sz="4400" b="1" dirty="0" smtClean="0">
                <a:ln>
                  <a:solidFill>
                    <a:srgbClr val="008000"/>
                  </a:solidFill>
                </a:ln>
                <a:solidFill>
                  <a:srgbClr val="FFC000"/>
                </a:solidFill>
              </a:rPr>
              <a:t>How Can </a:t>
            </a:r>
            <a:r>
              <a:rPr lang="en-US" b="1" dirty="0">
                <a:ln>
                  <a:solidFill>
                    <a:srgbClr val="008000"/>
                  </a:solidFill>
                </a:ln>
                <a:solidFill>
                  <a:srgbClr val="FFC000"/>
                </a:solidFill>
              </a:rPr>
              <a:t>Y</a:t>
            </a:r>
            <a:r>
              <a:rPr lang="en-US" sz="4400" b="1" dirty="0" smtClean="0">
                <a:ln>
                  <a:solidFill>
                    <a:srgbClr val="008000"/>
                  </a:solidFill>
                </a:ln>
                <a:solidFill>
                  <a:srgbClr val="FFC000"/>
                </a:solidFill>
              </a:rPr>
              <a:t>ou </a:t>
            </a:r>
            <a:r>
              <a:rPr lang="en-US" b="1" dirty="0">
                <a:ln>
                  <a:solidFill>
                    <a:srgbClr val="008000"/>
                  </a:solidFill>
                </a:ln>
                <a:solidFill>
                  <a:srgbClr val="FFC000"/>
                </a:solidFill>
              </a:rPr>
              <a:t>G</a:t>
            </a:r>
            <a:r>
              <a:rPr lang="en-US" sz="4400" b="1" dirty="0" smtClean="0">
                <a:ln>
                  <a:solidFill>
                    <a:srgbClr val="008000"/>
                  </a:solidFill>
                </a:ln>
                <a:solidFill>
                  <a:srgbClr val="FFC000"/>
                </a:solidFill>
              </a:rPr>
              <a:t>et </a:t>
            </a:r>
            <a:r>
              <a:rPr lang="en-US" b="1" dirty="0">
                <a:ln>
                  <a:solidFill>
                    <a:srgbClr val="008000"/>
                  </a:solidFill>
                </a:ln>
                <a:solidFill>
                  <a:srgbClr val="FFC000"/>
                </a:solidFill>
              </a:rPr>
              <a:t>Y</a:t>
            </a:r>
            <a:r>
              <a:rPr lang="en-US" sz="4400" b="1" dirty="0" smtClean="0">
                <a:ln>
                  <a:solidFill>
                    <a:srgbClr val="008000"/>
                  </a:solidFill>
                </a:ln>
                <a:solidFill>
                  <a:srgbClr val="FFC000"/>
                </a:solidFill>
              </a:rPr>
              <a:t>our </a:t>
            </a:r>
            <a:r>
              <a:rPr lang="en-US" b="1" dirty="0">
                <a:ln>
                  <a:solidFill>
                    <a:srgbClr val="008000"/>
                  </a:solidFill>
                </a:ln>
                <a:solidFill>
                  <a:srgbClr val="FFC000"/>
                </a:solidFill>
              </a:rPr>
              <a:t>S</a:t>
            </a:r>
            <a:r>
              <a:rPr lang="en-US" sz="4400" b="1" dirty="0" smtClean="0">
                <a:ln>
                  <a:solidFill>
                    <a:srgbClr val="008000"/>
                  </a:solidFill>
                </a:ln>
                <a:solidFill>
                  <a:srgbClr val="FFC000"/>
                </a:solidFill>
              </a:rPr>
              <a:t>tudent </a:t>
            </a:r>
            <a:r>
              <a:rPr lang="en-US" b="1" dirty="0">
                <a:ln>
                  <a:solidFill>
                    <a:srgbClr val="008000"/>
                  </a:solidFill>
                </a:ln>
                <a:solidFill>
                  <a:srgbClr val="FFC000"/>
                </a:solidFill>
              </a:rPr>
              <a:t>R</a:t>
            </a:r>
            <a:r>
              <a:rPr lang="en-US" sz="4400" b="1" dirty="0" smtClean="0">
                <a:ln>
                  <a:solidFill>
                    <a:srgbClr val="008000"/>
                  </a:solidFill>
                </a:ln>
                <a:solidFill>
                  <a:srgbClr val="FFC000"/>
                </a:solidFill>
              </a:rPr>
              <a:t>eady for College Now?</a:t>
            </a:r>
            <a:endParaRPr lang="en-US" sz="4400" b="1" dirty="0">
              <a:ln>
                <a:solidFill>
                  <a:srgbClr val="008000"/>
                </a:solidFill>
              </a:ln>
              <a:solidFill>
                <a:srgbClr val="FFC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115" y="4495800"/>
            <a:ext cx="1935549" cy="2346960"/>
          </a:xfrm>
          <a:prstGeom prst="rect">
            <a:avLst/>
          </a:prstGeom>
        </p:spPr>
      </p:pic>
    </p:spTree>
    <p:extLst>
      <p:ext uri="{BB962C8B-B14F-4D97-AF65-F5344CB8AC3E}">
        <p14:creationId xmlns:p14="http://schemas.microsoft.com/office/powerpoint/2010/main" val="367375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TONIGHT’S TAKE AWAYS</a:t>
            </a:r>
          </a:p>
        </p:txBody>
      </p:sp>
      <p:sp>
        <p:nvSpPr>
          <p:cNvPr id="2" name="Content Placeholder 1"/>
          <p:cNvSpPr>
            <a:spLocks noGrp="1"/>
          </p:cNvSpPr>
          <p:nvPr>
            <p:ph idx="1"/>
          </p:nvPr>
        </p:nvSpPr>
        <p:spPr/>
        <p:txBody>
          <a:bodyPr>
            <a:normAutofit/>
          </a:bodyPr>
          <a:lstStyle/>
          <a:p>
            <a:pPr marL="342900" indent="-342900" fontAlgn="base">
              <a:buFont typeface="Arial" panose="020B0604020202020204" pitchFamily="34" charset="0"/>
              <a:buChar char="•"/>
            </a:pPr>
            <a:r>
              <a:rPr lang="en-US" i="1" dirty="0"/>
              <a:t>College is an important </a:t>
            </a:r>
            <a:r>
              <a:rPr lang="en-US" i="1" dirty="0" smtClean="0"/>
              <a:t>step</a:t>
            </a:r>
            <a:endParaRPr lang="en-US" dirty="0"/>
          </a:p>
          <a:p>
            <a:pPr marL="342900" indent="-342900" fontAlgn="base">
              <a:buFont typeface="Arial" panose="020B0604020202020204" pitchFamily="34" charset="0"/>
              <a:buChar char="•"/>
            </a:pPr>
            <a:r>
              <a:rPr lang="en-US" i="1" dirty="0" smtClean="0"/>
              <a:t>We </a:t>
            </a:r>
            <a:r>
              <a:rPr lang="en-US" i="1" dirty="0"/>
              <a:t>want to be there as a teacher, guide and </a:t>
            </a:r>
            <a:r>
              <a:rPr lang="en-US" i="1" dirty="0" smtClean="0"/>
              <a:t>cheerleader</a:t>
            </a:r>
            <a:r>
              <a:rPr lang="en-US" dirty="0"/>
              <a:t> </a:t>
            </a:r>
            <a:r>
              <a:rPr lang="en-US" dirty="0" smtClean="0"/>
              <a:t>and w</a:t>
            </a:r>
            <a:r>
              <a:rPr lang="en-US" i="1" dirty="0" smtClean="0"/>
              <a:t>e </a:t>
            </a:r>
            <a:r>
              <a:rPr lang="en-US" i="1" dirty="0"/>
              <a:t>partner with parents and </a:t>
            </a:r>
            <a:r>
              <a:rPr lang="en-US" i="1" dirty="0" smtClean="0"/>
              <a:t>students</a:t>
            </a:r>
            <a:endParaRPr lang="en-US" dirty="0"/>
          </a:p>
          <a:p>
            <a:pPr marL="342900" indent="-342900" fontAlgn="base">
              <a:buFont typeface="Arial" panose="020B0604020202020204" pitchFamily="34" charset="0"/>
              <a:buChar char="•"/>
            </a:pPr>
            <a:r>
              <a:rPr lang="en-US" i="1" dirty="0" smtClean="0"/>
              <a:t>Information </a:t>
            </a:r>
            <a:r>
              <a:rPr lang="en-US" i="1" dirty="0"/>
              <a:t>is </a:t>
            </a:r>
            <a:r>
              <a:rPr lang="en-US" i="1" dirty="0" smtClean="0"/>
              <a:t>powerful to be </a:t>
            </a:r>
            <a:r>
              <a:rPr lang="en-US" i="1" dirty="0"/>
              <a:t>an informed consumer of </a:t>
            </a:r>
            <a:r>
              <a:rPr lang="en-US" i="1" dirty="0" smtClean="0"/>
              <a:t>postsecondary options</a:t>
            </a:r>
            <a:endParaRPr lang="en-US" dirty="0"/>
          </a:p>
          <a:p>
            <a:pPr marL="342900" indent="-342900" fontAlgn="base">
              <a:buFont typeface="Arial" panose="020B0604020202020204" pitchFamily="34" charset="0"/>
              <a:buChar char="•"/>
            </a:pPr>
            <a:r>
              <a:rPr lang="en-US" i="1" dirty="0" smtClean="0"/>
              <a:t>Keeping </a:t>
            </a:r>
            <a:r>
              <a:rPr lang="en-US" i="1" dirty="0"/>
              <a:t>options open is the best </a:t>
            </a:r>
            <a:r>
              <a:rPr lang="en-US" i="1" dirty="0" smtClean="0"/>
              <a:t>strategy</a:t>
            </a:r>
            <a:endParaRPr lang="en-US" dirty="0"/>
          </a:p>
          <a:p>
            <a:pPr marL="342900" indent="-342900" fontAlgn="base">
              <a:buFont typeface="Arial" panose="020B0604020202020204" pitchFamily="34" charset="0"/>
              <a:buChar char="•"/>
            </a:pPr>
            <a:r>
              <a:rPr lang="en-US" i="1" dirty="0" smtClean="0"/>
              <a:t>Aim </a:t>
            </a:r>
            <a:r>
              <a:rPr lang="en-US" i="1" dirty="0"/>
              <a:t>high and exceed </a:t>
            </a:r>
            <a:r>
              <a:rPr lang="en-US" i="1" dirty="0" smtClean="0"/>
              <a:t>expectations</a:t>
            </a:r>
            <a:endParaRPr lang="en-US" dirty="0"/>
          </a:p>
          <a:p>
            <a:pPr marL="342900" indent="-342900" fontAlgn="base">
              <a:buFont typeface="Arial" panose="020B0604020202020204" pitchFamily="34" charset="0"/>
              <a:buChar char="•"/>
            </a:pPr>
            <a:r>
              <a:rPr lang="en-US" i="1" dirty="0" smtClean="0"/>
              <a:t>Get </a:t>
            </a:r>
            <a:r>
              <a:rPr lang="en-US" i="1" dirty="0"/>
              <a:t>involved and </a:t>
            </a:r>
            <a:r>
              <a:rPr lang="en-US" i="1" dirty="0" smtClean="0"/>
              <a:t>stay involved</a:t>
            </a:r>
          </a:p>
          <a:p>
            <a:pPr marL="342900" indent="-342900" fontAlgn="base">
              <a:buFont typeface="Arial" panose="020B0604020202020204" pitchFamily="34" charset="0"/>
              <a:buChar char="•"/>
            </a:pPr>
            <a:r>
              <a:rPr lang="en-US" i="1" dirty="0" smtClean="0"/>
              <a:t>Think </a:t>
            </a:r>
            <a:r>
              <a:rPr lang="en-US" i="1" dirty="0"/>
              <a:t>purposefully about your future...</a:t>
            </a:r>
          </a:p>
          <a:p>
            <a:endParaRPr lang="en-US" dirty="0"/>
          </a:p>
        </p:txBody>
      </p:sp>
    </p:spTree>
    <p:extLst>
      <p:ext uri="{BB962C8B-B14F-4D97-AF65-F5344CB8AC3E}">
        <p14:creationId xmlns:p14="http://schemas.microsoft.com/office/powerpoint/2010/main" val="103959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38199" y="1447802"/>
            <a:ext cx="5071533" cy="4754563"/>
          </a:xfrm>
        </p:spPr>
      </p:pic>
      <p:sp>
        <p:nvSpPr>
          <p:cNvPr id="6" name="Oval Callout 5"/>
          <p:cNvSpPr/>
          <p:nvPr/>
        </p:nvSpPr>
        <p:spPr>
          <a:xfrm rot="21237733" flipH="1">
            <a:off x="3641468" y="839540"/>
            <a:ext cx="4796485" cy="2844004"/>
          </a:xfrm>
          <a:prstGeom prst="wedgeEllipseCallout">
            <a:avLst>
              <a:gd name="adj1" fmla="val 90442"/>
              <a:gd name="adj2" fmla="val -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4400" b="1" dirty="0" smtClean="0">
                <a:solidFill>
                  <a:srgbClr val="FFFF00"/>
                </a:solidFill>
              </a:rPr>
              <a:t>QUESTIONS ?</a:t>
            </a:r>
            <a:endParaRPr lang="en-US" sz="4400" b="1" dirty="0">
              <a:solidFill>
                <a:srgbClr val="FFFF00"/>
              </a:solidFill>
            </a:endParaRPr>
          </a:p>
        </p:txBody>
      </p:sp>
    </p:spTree>
    <p:extLst>
      <p:ext uri="{BB962C8B-B14F-4D97-AF65-F5344CB8AC3E}">
        <p14:creationId xmlns:p14="http://schemas.microsoft.com/office/powerpoint/2010/main" val="385079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5410200" cy="4953000"/>
          </a:xfrm>
        </p:spPr>
        <p:txBody>
          <a:bodyPr>
            <a:normAutofit fontScale="92500" lnSpcReduction="20000"/>
          </a:bodyPr>
          <a:lstStyle/>
          <a:p>
            <a:pPr fontAlgn="base"/>
            <a:r>
              <a:rPr lang="en-US" b="1" dirty="0"/>
              <a:t>Rachel </a:t>
            </a:r>
            <a:r>
              <a:rPr lang="en-US" b="1" dirty="0" err="1"/>
              <a:t>Colsman</a:t>
            </a:r>
            <a:r>
              <a:rPr lang="en-US" b="1" dirty="0"/>
              <a:t>: 9</a:t>
            </a:r>
            <a:r>
              <a:rPr lang="en-US" b="1" baseline="30000" dirty="0" smtClean="0"/>
              <a:t>th</a:t>
            </a:r>
            <a:r>
              <a:rPr lang="en-US" b="1" dirty="0" smtClean="0"/>
              <a:t> </a:t>
            </a:r>
            <a:r>
              <a:rPr lang="en-US" b="1" dirty="0"/>
              <a:t>grade Academic Advisor</a:t>
            </a:r>
          </a:p>
          <a:p>
            <a:pPr fontAlgn="base"/>
            <a:r>
              <a:rPr lang="en-US" b="1" dirty="0"/>
              <a:t>	rcolsman@durango.k12.co.us</a:t>
            </a:r>
          </a:p>
          <a:p>
            <a:pPr fontAlgn="base"/>
            <a:r>
              <a:rPr lang="en-US" b="1" dirty="0"/>
              <a:t>	259-1630, ext. 2307</a:t>
            </a:r>
          </a:p>
          <a:p>
            <a:pPr fontAlgn="base"/>
            <a:r>
              <a:rPr lang="en-US" b="1" dirty="0" smtClean="0"/>
              <a:t>Natalie </a:t>
            </a:r>
            <a:r>
              <a:rPr lang="en-US" b="1" dirty="0" smtClean="0"/>
              <a:t>Bertrand: </a:t>
            </a:r>
            <a:r>
              <a:rPr lang="en-US" b="1" dirty="0" smtClean="0"/>
              <a:t>10</a:t>
            </a:r>
            <a:r>
              <a:rPr lang="en-US" b="1" baseline="30000" dirty="0" smtClean="0"/>
              <a:t>th</a:t>
            </a:r>
            <a:r>
              <a:rPr lang="en-US" b="1" dirty="0" smtClean="0"/>
              <a:t> </a:t>
            </a:r>
            <a:r>
              <a:rPr lang="en-US" b="1" dirty="0"/>
              <a:t>grade </a:t>
            </a:r>
            <a:r>
              <a:rPr lang="en-US" b="1" dirty="0" smtClean="0"/>
              <a:t>Academic Advisor</a:t>
            </a:r>
          </a:p>
          <a:p>
            <a:pPr fontAlgn="base"/>
            <a:r>
              <a:rPr lang="en-US" b="1" dirty="0"/>
              <a:t>	</a:t>
            </a:r>
            <a:r>
              <a:rPr lang="en-US" sz="2100" b="1" dirty="0"/>
              <a:t>nbertrand@durango.k12.co.us</a:t>
            </a:r>
          </a:p>
          <a:p>
            <a:pPr fontAlgn="base"/>
            <a:r>
              <a:rPr lang="en-US" b="1" dirty="0" smtClean="0"/>
              <a:t>Robert </a:t>
            </a:r>
            <a:r>
              <a:rPr lang="en-US" b="1" dirty="0"/>
              <a:t>Aspen: </a:t>
            </a:r>
            <a:r>
              <a:rPr lang="en-US" b="1" dirty="0" smtClean="0"/>
              <a:t>11</a:t>
            </a:r>
            <a:r>
              <a:rPr lang="en-US" b="1" baseline="30000" dirty="0" smtClean="0"/>
              <a:t>th</a:t>
            </a:r>
            <a:r>
              <a:rPr lang="en-US" b="1" dirty="0" smtClean="0"/>
              <a:t>  </a:t>
            </a:r>
            <a:r>
              <a:rPr lang="en-US" b="1" dirty="0"/>
              <a:t>grade Academic </a:t>
            </a:r>
            <a:r>
              <a:rPr lang="en-US" b="1" dirty="0" smtClean="0"/>
              <a:t>Advisor</a:t>
            </a:r>
            <a:endParaRPr lang="en-US" b="1" dirty="0"/>
          </a:p>
          <a:p>
            <a:pPr fontAlgn="base"/>
            <a:r>
              <a:rPr lang="en-US" b="1" dirty="0"/>
              <a:t>	</a:t>
            </a:r>
            <a:r>
              <a:rPr lang="en-US" b="1" dirty="0" smtClean="0"/>
              <a:t>raspen@durango.k12.co.us</a:t>
            </a:r>
            <a:endParaRPr lang="en-US" sz="2100" b="1" dirty="0" smtClean="0"/>
          </a:p>
          <a:p>
            <a:pPr fontAlgn="base"/>
            <a:r>
              <a:rPr lang="en-US" b="1" dirty="0" smtClean="0"/>
              <a:t>	259-1630, ext. 2308</a:t>
            </a:r>
          </a:p>
          <a:p>
            <a:pPr fontAlgn="base"/>
            <a:r>
              <a:rPr lang="en-US" b="1" dirty="0" smtClean="0"/>
              <a:t>Deb </a:t>
            </a:r>
            <a:r>
              <a:rPr lang="en-US" b="1" dirty="0" err="1" smtClean="0"/>
              <a:t>Medenwaldt</a:t>
            </a:r>
            <a:r>
              <a:rPr lang="en-US" b="1" dirty="0" smtClean="0"/>
              <a:t>: </a:t>
            </a:r>
            <a:r>
              <a:rPr lang="en-US" b="1" dirty="0" smtClean="0"/>
              <a:t>12</a:t>
            </a:r>
            <a:r>
              <a:rPr lang="en-US" b="1" baseline="30000" dirty="0" smtClean="0"/>
              <a:t>th</a:t>
            </a:r>
            <a:r>
              <a:rPr lang="en-US" b="1" dirty="0" smtClean="0"/>
              <a:t> </a:t>
            </a:r>
            <a:r>
              <a:rPr lang="en-US" b="1" dirty="0" smtClean="0"/>
              <a:t>grade Academic Advisor</a:t>
            </a:r>
          </a:p>
          <a:p>
            <a:pPr fontAlgn="base"/>
            <a:r>
              <a:rPr lang="en-US" b="1" dirty="0"/>
              <a:t>	</a:t>
            </a:r>
            <a:r>
              <a:rPr lang="en-US" b="1" dirty="0" smtClean="0"/>
              <a:t>dmedenwaldt@durango.k12.co.us</a:t>
            </a:r>
          </a:p>
          <a:p>
            <a:pPr fontAlgn="base"/>
            <a:r>
              <a:rPr lang="en-US" b="1" dirty="0"/>
              <a:t>	</a:t>
            </a:r>
            <a:r>
              <a:rPr lang="en-US" b="1" dirty="0" smtClean="0"/>
              <a:t>259-1630, ext. 2266</a:t>
            </a:r>
          </a:p>
          <a:p>
            <a:pPr fontAlgn="base"/>
            <a:r>
              <a:rPr lang="en-US" b="1" dirty="0" smtClean="0"/>
              <a:t>Katie </a:t>
            </a:r>
            <a:r>
              <a:rPr lang="en-US" b="1" dirty="0" err="1" smtClean="0"/>
              <a:t>Simkover</a:t>
            </a:r>
            <a:r>
              <a:rPr lang="en-US" b="1" dirty="0"/>
              <a:t>:</a:t>
            </a:r>
            <a:r>
              <a:rPr lang="en-US" b="1" dirty="0" smtClean="0"/>
              <a:t> </a:t>
            </a:r>
            <a:r>
              <a:rPr lang="en-US" b="1" dirty="0"/>
              <a:t>9</a:t>
            </a:r>
            <a:r>
              <a:rPr lang="en-US" b="1" baseline="30000" dirty="0" smtClean="0"/>
              <a:t>th</a:t>
            </a:r>
            <a:r>
              <a:rPr lang="en-US" b="1" dirty="0" smtClean="0"/>
              <a:t> </a:t>
            </a:r>
            <a:r>
              <a:rPr lang="en-US" b="1" dirty="0" smtClean="0"/>
              <a:t>grade Counselor</a:t>
            </a:r>
          </a:p>
          <a:p>
            <a:pPr fontAlgn="base"/>
            <a:r>
              <a:rPr lang="en-US" b="1" dirty="0" smtClean="0"/>
              <a:t>Sean </a:t>
            </a:r>
            <a:r>
              <a:rPr lang="en-US" b="1" dirty="0" err="1" smtClean="0"/>
              <a:t>Hembree</a:t>
            </a:r>
            <a:r>
              <a:rPr lang="en-US" b="1" dirty="0"/>
              <a:t>:</a:t>
            </a:r>
            <a:r>
              <a:rPr lang="en-US" b="1" dirty="0" smtClean="0"/>
              <a:t> </a:t>
            </a:r>
            <a:r>
              <a:rPr lang="en-US" b="1" dirty="0" smtClean="0"/>
              <a:t>10</a:t>
            </a:r>
            <a:r>
              <a:rPr lang="en-US" b="1" baseline="30000" dirty="0" smtClean="0"/>
              <a:t>th</a:t>
            </a:r>
            <a:r>
              <a:rPr lang="en-US" b="1" dirty="0" smtClean="0"/>
              <a:t> </a:t>
            </a:r>
            <a:r>
              <a:rPr lang="en-US" b="1" dirty="0" smtClean="0"/>
              <a:t>grade Counselor</a:t>
            </a:r>
          </a:p>
          <a:p>
            <a:pPr fontAlgn="base"/>
            <a:r>
              <a:rPr lang="en-US" b="1" dirty="0" smtClean="0"/>
              <a:t>Melinda Wood: Postsecondary Center Assistant</a:t>
            </a:r>
          </a:p>
          <a:p>
            <a:pPr fontAlgn="base"/>
            <a:r>
              <a:rPr lang="en-US" b="1" dirty="0" smtClean="0"/>
              <a:t>	mwood@durango.k12.co.us</a:t>
            </a:r>
          </a:p>
          <a:p>
            <a:pPr fontAlgn="base"/>
            <a:r>
              <a:rPr lang="en-US" b="1" dirty="0" smtClean="0"/>
              <a:t>	259-1630, ext. 2309</a:t>
            </a:r>
          </a:p>
          <a:p>
            <a:pPr fontAlgn="base"/>
            <a:endParaRPr lang="en-US" b="1" dirty="0"/>
          </a:p>
        </p:txBody>
      </p:sp>
      <p:sp>
        <p:nvSpPr>
          <p:cNvPr id="2" name="Title 1"/>
          <p:cNvSpPr>
            <a:spLocks noGrp="1"/>
          </p:cNvSpPr>
          <p:nvPr>
            <p:ph type="title"/>
          </p:nvPr>
        </p:nvSpPr>
        <p:spPr/>
        <p:txBody>
          <a:bodyPr>
            <a:noAutofit/>
          </a:bodyPr>
          <a:lstStyle/>
          <a:p>
            <a:r>
              <a:rPr lang="en-US" sz="4000" b="1" dirty="0" smtClean="0">
                <a:ln>
                  <a:solidFill>
                    <a:srgbClr val="008000"/>
                  </a:solidFill>
                </a:ln>
                <a:solidFill>
                  <a:schemeClr val="tx2"/>
                </a:solidFill>
              </a:rPr>
              <a:t>Who We Are </a:t>
            </a:r>
            <a:r>
              <a:rPr lang="en-US" sz="4000" b="1" dirty="0">
                <a:ln>
                  <a:solidFill>
                    <a:srgbClr val="008000"/>
                  </a:solidFill>
                </a:ln>
                <a:solidFill>
                  <a:schemeClr val="tx2"/>
                </a:solidFill>
              </a:rPr>
              <a:t>&amp;</a:t>
            </a:r>
            <a:r>
              <a:rPr lang="en-US" sz="4000" b="1" dirty="0" smtClean="0">
                <a:ln>
                  <a:solidFill>
                    <a:srgbClr val="008000"/>
                  </a:solidFill>
                </a:ln>
                <a:solidFill>
                  <a:schemeClr val="tx2"/>
                </a:solidFill>
              </a:rPr>
              <a:t>Where To Find Us</a:t>
            </a:r>
            <a:endParaRPr lang="en-US" sz="4000" b="1" dirty="0">
              <a:ln>
                <a:solidFill>
                  <a:srgbClr val="008000"/>
                </a:solidFill>
              </a:ln>
              <a:solidFill>
                <a:schemeClr val="tx2"/>
              </a:solidFill>
            </a:endParaRPr>
          </a:p>
        </p:txBody>
      </p:sp>
      <p:pic>
        <p:nvPicPr>
          <p:cNvPr id="6154"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155" y="1214403"/>
            <a:ext cx="3681845" cy="248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0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Academic Advisors:</a:t>
            </a:r>
            <a:r>
              <a:rPr lang="en-US" dirty="0"/>
              <a:t/>
            </a:r>
            <a:br>
              <a:rPr lang="en-US" dirty="0"/>
            </a:br>
            <a:r>
              <a:rPr lang="en-US" b="1" dirty="0" smtClean="0"/>
              <a:t>Our Purpose and Role</a:t>
            </a:r>
            <a:endParaRPr lang="en-US" dirty="0"/>
          </a:p>
        </p:txBody>
      </p:sp>
      <p:sp>
        <p:nvSpPr>
          <p:cNvPr id="3" name="Content Placeholder 2"/>
          <p:cNvSpPr>
            <a:spLocks noGrp="1"/>
          </p:cNvSpPr>
          <p:nvPr>
            <p:ph idx="1"/>
          </p:nvPr>
        </p:nvSpPr>
        <p:spPr>
          <a:xfrm>
            <a:off x="304800" y="1295402"/>
            <a:ext cx="7315200" cy="4648199"/>
          </a:xfrm>
        </p:spPr>
        <p:txBody>
          <a:bodyPr>
            <a:noAutofit/>
          </a:bodyPr>
          <a:lstStyle/>
          <a:p>
            <a:pPr marL="342900" indent="-342900" fontAlgn="base">
              <a:buFont typeface="Arial" panose="020B0604020202020204" pitchFamily="34" charset="0"/>
              <a:buChar char="•"/>
            </a:pPr>
            <a:endParaRPr lang="en-US" sz="2400" b="1" dirty="0" smtClean="0"/>
          </a:p>
          <a:p>
            <a:pPr marL="342900" indent="-342900" fontAlgn="base">
              <a:buFont typeface="Arial" panose="020B0604020202020204" pitchFamily="34" charset="0"/>
              <a:buChar char="•"/>
            </a:pPr>
            <a:r>
              <a:rPr lang="en-US" sz="2400" b="1" dirty="0" smtClean="0"/>
              <a:t>Identify interests</a:t>
            </a:r>
          </a:p>
          <a:p>
            <a:pPr marL="342900" indent="-342900" fontAlgn="base">
              <a:buFont typeface="Arial" panose="020B0604020202020204" pitchFamily="34" charset="0"/>
              <a:buChar char="•"/>
            </a:pPr>
            <a:r>
              <a:rPr lang="en-US" sz="2400" b="1" dirty="0" smtClean="0"/>
              <a:t>Encourage excellence</a:t>
            </a:r>
          </a:p>
          <a:p>
            <a:pPr marL="342900" indent="-342900" fontAlgn="base">
              <a:buFont typeface="Arial" panose="020B0604020202020204" pitchFamily="34" charset="0"/>
              <a:buChar char="•"/>
            </a:pPr>
            <a:r>
              <a:rPr lang="en-US" sz="2400" b="1" dirty="0" smtClean="0"/>
              <a:t>Find best postsecondary match</a:t>
            </a:r>
          </a:p>
          <a:p>
            <a:pPr marL="342900" indent="-342900" fontAlgn="base">
              <a:buFont typeface="Arial" panose="020B0604020202020204" pitchFamily="34" charset="0"/>
              <a:buChar char="•"/>
            </a:pPr>
            <a:r>
              <a:rPr lang="en-US" sz="2400" b="1" dirty="0"/>
              <a:t>Plan for college</a:t>
            </a:r>
          </a:p>
          <a:p>
            <a:pPr marL="342900" indent="-342900" fontAlgn="base">
              <a:buFont typeface="Arial" panose="020B0604020202020204" pitchFamily="34" charset="0"/>
              <a:buChar char="•"/>
            </a:pPr>
            <a:r>
              <a:rPr lang="en-US" sz="2400" b="1" dirty="0" smtClean="0"/>
              <a:t>Assist with the </a:t>
            </a:r>
            <a:r>
              <a:rPr lang="en-US" sz="2400" b="1" dirty="0"/>
              <a:t>college application </a:t>
            </a:r>
            <a:r>
              <a:rPr lang="en-US" sz="2400" b="1" dirty="0" smtClean="0"/>
              <a:t>process</a:t>
            </a:r>
            <a:endParaRPr lang="en-US" sz="2400" b="1" dirty="0"/>
          </a:p>
          <a:p>
            <a:pPr marL="342900" indent="-342900" fontAlgn="base">
              <a:buFont typeface="Arial" panose="020B0604020202020204" pitchFamily="34" charset="0"/>
              <a:buChar char="•"/>
            </a:pPr>
            <a:r>
              <a:rPr lang="en-US" sz="2400" b="1" dirty="0" smtClean="0"/>
              <a:t>The </a:t>
            </a:r>
            <a:r>
              <a:rPr lang="en-US" sz="2400" b="1" dirty="0"/>
              <a:t>goal ​is to make information and post­secondary options and opportunities known to every student and support the student to reach his/her goal.</a:t>
            </a:r>
          </a:p>
          <a:p>
            <a:pPr marL="0" indent="0">
              <a:buNone/>
            </a:pPr>
            <a:endParaRPr lang="en-US" sz="2400" dirty="0"/>
          </a:p>
        </p:txBody>
      </p:sp>
    </p:spTree>
    <p:extLst>
      <p:ext uri="{BB962C8B-B14F-4D97-AF65-F5344CB8AC3E}">
        <p14:creationId xmlns:p14="http://schemas.microsoft.com/office/powerpoint/2010/main" val="3555290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Autofit/>
          </a:bodyPr>
          <a:lstStyle/>
          <a:p>
            <a:r>
              <a:rPr lang="en-US" sz="3200" b="1" dirty="0" smtClean="0">
                <a:ln w="12700">
                  <a:solidFill>
                    <a:srgbClr val="008000"/>
                  </a:solidFill>
                  <a:prstDash val="solid"/>
                </a:ln>
                <a:solidFill>
                  <a:srgbClr val="FFC000"/>
                </a:solidFill>
                <a:effectLst>
                  <a:outerShdw blurRad="41275" dist="20320" dir="1800000" algn="tl" rotWithShape="0">
                    <a:srgbClr val="000000">
                      <a:alpha val="40000"/>
                    </a:srgbClr>
                  </a:outerShdw>
                </a:effectLst>
              </a:rPr>
              <a:t>Students  Must  Continue  Their  Education Beyond  High  School  Because</a:t>
            </a:r>
            <a:r>
              <a:rPr lang="en-US" sz="3200" b="1" dirty="0">
                <a:ln w="12700">
                  <a:solidFill>
                    <a:srgbClr val="008000"/>
                  </a:solidFill>
                  <a:prstDash val="solid"/>
                </a:ln>
                <a:solidFill>
                  <a:srgbClr val="FFC000"/>
                </a:solidFill>
                <a:effectLst>
                  <a:outerShdw blurRad="41275" dist="20320" dir="1800000" algn="tl" rotWithShape="0">
                    <a:srgbClr val="000000">
                      <a:alpha val="40000"/>
                    </a:srgbClr>
                  </a:outerShdw>
                </a:effectLst>
              </a:rPr>
              <a:t>…</a:t>
            </a:r>
            <a:br>
              <a:rPr lang="en-US" sz="3200" b="1" dirty="0">
                <a:ln w="12700">
                  <a:solidFill>
                    <a:srgbClr val="008000"/>
                  </a:solidFill>
                  <a:prstDash val="solid"/>
                </a:ln>
                <a:solidFill>
                  <a:srgbClr val="FFC000"/>
                </a:solidFill>
                <a:effectLst>
                  <a:outerShdw blurRad="41275" dist="20320" dir="1800000" algn="tl" rotWithShape="0">
                    <a:srgbClr val="000000">
                      <a:alpha val="40000"/>
                    </a:srgbClr>
                  </a:outerShdw>
                </a:effectLst>
              </a:rPr>
            </a:br>
            <a:endParaRPr lang="en-US" sz="3200" dirty="0"/>
          </a:p>
        </p:txBody>
      </p:sp>
      <p:pic>
        <p:nvPicPr>
          <p:cNvPr id="3074" name="Picture 2" descr="Image result for average salary high school diploma vs college de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9" y="1600200"/>
            <a:ext cx="921833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1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000" y="1828802"/>
            <a:ext cx="8229600" cy="4754563"/>
          </a:xfrm>
        </p:spPr>
        <p:txBody>
          <a:bodyPr>
            <a:normAutofit/>
          </a:bodyPr>
          <a:lstStyle/>
          <a:p>
            <a:pPr marL="342900" indent="-342900">
              <a:buFont typeface="Arial" pitchFamily="34" charset="0"/>
              <a:buChar char="•"/>
            </a:pPr>
            <a:r>
              <a:rPr lang="en-US" sz="2800" b="1" dirty="0" smtClean="0">
                <a:solidFill>
                  <a:srgbClr val="008000"/>
                </a:solidFill>
              </a:rPr>
              <a:t>Rigor (the most difficult classes your</a:t>
            </a:r>
          </a:p>
          <a:p>
            <a:r>
              <a:rPr lang="en-US" sz="2800" b="1" dirty="0" smtClean="0">
                <a:solidFill>
                  <a:srgbClr val="008000"/>
                </a:solidFill>
              </a:rPr>
              <a:t>    student can handle)</a:t>
            </a:r>
          </a:p>
          <a:p>
            <a:pPr marL="342900" indent="-342900">
              <a:buFont typeface="Arial" pitchFamily="34" charset="0"/>
              <a:buChar char="•"/>
            </a:pPr>
            <a:r>
              <a:rPr lang="en-US" sz="2800" b="1" dirty="0" smtClean="0">
                <a:solidFill>
                  <a:srgbClr val="008000"/>
                </a:solidFill>
              </a:rPr>
              <a:t>GPA</a:t>
            </a:r>
          </a:p>
          <a:p>
            <a:pPr marL="342900" indent="-342900">
              <a:buFont typeface="Arial" pitchFamily="34" charset="0"/>
              <a:buChar char="•"/>
            </a:pPr>
            <a:r>
              <a:rPr lang="en-US" sz="2800" b="1" dirty="0" smtClean="0">
                <a:solidFill>
                  <a:srgbClr val="008000"/>
                </a:solidFill>
              </a:rPr>
              <a:t>SAT/ACT</a:t>
            </a:r>
          </a:p>
          <a:p>
            <a:pPr marL="342900" indent="-342900">
              <a:buFont typeface="Arial" pitchFamily="34" charset="0"/>
              <a:buChar char="•"/>
            </a:pPr>
            <a:r>
              <a:rPr lang="en-US" sz="2800" b="1" dirty="0" smtClean="0">
                <a:solidFill>
                  <a:srgbClr val="008000"/>
                </a:solidFill>
              </a:rPr>
              <a:t>Extracurricular &amp; Volunteer </a:t>
            </a:r>
            <a:r>
              <a:rPr lang="en-US" sz="2800" b="1" dirty="0">
                <a:solidFill>
                  <a:srgbClr val="008000"/>
                </a:solidFill>
              </a:rPr>
              <a:t>A</a:t>
            </a:r>
            <a:r>
              <a:rPr lang="en-US" sz="2800" b="1" dirty="0" smtClean="0">
                <a:solidFill>
                  <a:srgbClr val="008000"/>
                </a:solidFill>
              </a:rPr>
              <a:t>ctivities</a:t>
            </a:r>
          </a:p>
          <a:p>
            <a:pPr marL="342900" indent="-342900">
              <a:buFont typeface="Arial" pitchFamily="34" charset="0"/>
              <a:buChar char="•"/>
            </a:pPr>
            <a:r>
              <a:rPr lang="en-US" sz="2800" b="1" dirty="0" smtClean="0">
                <a:solidFill>
                  <a:srgbClr val="008000"/>
                </a:solidFill>
              </a:rPr>
              <a:t>Essay </a:t>
            </a:r>
          </a:p>
        </p:txBody>
      </p:sp>
      <p:sp>
        <p:nvSpPr>
          <p:cNvPr id="2" name="Title 1"/>
          <p:cNvSpPr>
            <a:spLocks noGrp="1"/>
          </p:cNvSpPr>
          <p:nvPr>
            <p:ph type="title"/>
          </p:nvPr>
        </p:nvSpPr>
        <p:spPr/>
        <p:txBody>
          <a:bodyPr>
            <a:normAutofit fontScale="90000"/>
          </a:bodyPr>
          <a:lstStyle/>
          <a:p>
            <a:pPr algn="ctr"/>
            <a:r>
              <a:rPr lang="en-US" dirty="0" smtClean="0">
                <a:ln>
                  <a:solidFill>
                    <a:srgbClr val="008000"/>
                  </a:solidFill>
                </a:ln>
                <a:solidFill>
                  <a:srgbClr val="FFC000"/>
                </a:solidFill>
              </a:rPr>
              <a:t>What are Colleges </a:t>
            </a:r>
            <a:r>
              <a:rPr lang="en-US" dirty="0">
                <a:ln>
                  <a:solidFill>
                    <a:srgbClr val="008000"/>
                  </a:solidFill>
                </a:ln>
                <a:solidFill>
                  <a:srgbClr val="FFC000"/>
                </a:solidFill>
              </a:rPr>
              <a:t>L</a:t>
            </a:r>
            <a:r>
              <a:rPr lang="en-US" dirty="0" smtClean="0">
                <a:ln>
                  <a:solidFill>
                    <a:srgbClr val="008000"/>
                  </a:solidFill>
                </a:ln>
                <a:solidFill>
                  <a:srgbClr val="FFC000"/>
                </a:solidFill>
              </a:rPr>
              <a:t>ooking for from Students?</a:t>
            </a:r>
            <a:endParaRPr lang="en-US" dirty="0">
              <a:ln>
                <a:solidFill>
                  <a:srgbClr val="008000"/>
                </a:solidFill>
              </a:ln>
              <a:solidFill>
                <a:srgbClr val="FFC000"/>
              </a:solidFill>
            </a:endParaRPr>
          </a:p>
        </p:txBody>
      </p:sp>
    </p:spTree>
    <p:extLst>
      <p:ext uri="{BB962C8B-B14F-4D97-AF65-F5344CB8AC3E}">
        <p14:creationId xmlns:p14="http://schemas.microsoft.com/office/powerpoint/2010/main" val="327269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GPA “Game”</a:t>
            </a:r>
            <a:endParaRPr lang="en-US" dirty="0"/>
          </a:p>
        </p:txBody>
      </p:sp>
    </p:spTree>
    <p:extLst>
      <p:ext uri="{BB962C8B-B14F-4D97-AF65-F5344CB8AC3E}">
        <p14:creationId xmlns:p14="http://schemas.microsoft.com/office/powerpoint/2010/main" val="206660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a:t>
            </a:r>
            <a:r>
              <a:rPr lang="en-US" b="1" dirty="0" smtClean="0"/>
              <a:t>Word About Course Selection</a:t>
            </a:r>
            <a:endParaRPr lang="en-US" dirty="0"/>
          </a:p>
        </p:txBody>
      </p:sp>
      <p:sp>
        <p:nvSpPr>
          <p:cNvPr id="3" name="Content Placeholder 2"/>
          <p:cNvSpPr>
            <a:spLocks noGrp="1"/>
          </p:cNvSpPr>
          <p:nvPr>
            <p:ph idx="1"/>
          </p:nvPr>
        </p:nvSpPr>
        <p:spPr>
          <a:xfrm>
            <a:off x="457200" y="1371601"/>
            <a:ext cx="7543800" cy="4754563"/>
          </a:xfrm>
        </p:spPr>
        <p:txBody>
          <a:bodyPr>
            <a:normAutofit/>
          </a:bodyPr>
          <a:lstStyle/>
          <a:p>
            <a:pPr marL="342900" indent="-342900" fontAlgn="base">
              <a:buFont typeface="Arial" panose="020B0604020202020204" pitchFamily="34" charset="0"/>
              <a:buChar char="•"/>
            </a:pPr>
            <a:r>
              <a:rPr lang="en-US" sz="2800" dirty="0" smtClean="0"/>
              <a:t>Stretch </a:t>
            </a:r>
            <a:r>
              <a:rPr lang="en-US" sz="2800" dirty="0"/>
              <a:t>yourself in those areas where you have identified a personal skill or talent, while maintaining college-prep courses across the board. </a:t>
            </a:r>
          </a:p>
          <a:p>
            <a:pPr marL="342900" indent="-342900" fontAlgn="base">
              <a:buFont typeface="Arial" panose="020B0604020202020204" pitchFamily="34" charset="0"/>
              <a:buChar char="•"/>
            </a:pPr>
            <a:r>
              <a:rPr lang="en-US" sz="2800" dirty="0"/>
              <a:t>Take the most rigorous classes you can </a:t>
            </a:r>
            <a:r>
              <a:rPr lang="en-US" sz="2800" dirty="0" smtClean="0"/>
              <a:t>handle. 4 x 4</a:t>
            </a:r>
            <a:endParaRPr lang="en-US" sz="2800" dirty="0"/>
          </a:p>
          <a:p>
            <a:pPr marL="0" indent="0">
              <a:buNone/>
            </a:pPr>
            <a:endParaRPr lang="en-US" sz="2800" dirty="0"/>
          </a:p>
        </p:txBody>
      </p:sp>
      <p:pic>
        <p:nvPicPr>
          <p:cNvPr id="4" name="Picture 2" descr="https://lh4.googleusercontent.com/131t1SeOumpBIDbdNz4-cTMJnm5hDxMEs5vYPtQ6QgB3D9NNw0k7D8cs-6TneZ-ciTDSLm1hU9dwvJVvGdWsBbZ2fEkQfyS5AJ-yuPsV7yDNTho5-T53IoTyJl9NFO2ico9QEUyKK6w"/>
          <p:cNvPicPr>
            <a:picLocks noChangeAspect="1" noChangeArrowheads="1"/>
          </p:cNvPicPr>
          <p:nvPr/>
        </p:nvPicPr>
        <p:blipFill>
          <a:blip r:embed="rId2">
            <a:extLst>
              <a:ext uri="{28A0092B-C50C-407E-A947-70E740481C1C}">
                <a14:useLocalDpi xmlns:a14="http://schemas.microsoft.com/office/drawing/2010/main" val="0"/>
              </a:ext>
            </a:extLst>
          </a:blip>
          <a:srcRect l="4201" r="4201"/>
          <a:stretch>
            <a:fillRect/>
          </a:stretch>
        </p:blipFill>
        <p:spPr bwMode="auto">
          <a:xfrm>
            <a:off x="4188020" y="3886200"/>
            <a:ext cx="4955980" cy="291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54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Advice from Top Schools	</a:t>
            </a:r>
            <a:endParaRPr lang="en-US" dirty="0"/>
          </a:p>
        </p:txBody>
      </p:sp>
      <p:sp>
        <p:nvSpPr>
          <p:cNvPr id="6" name="Content Placeholder 5"/>
          <p:cNvSpPr>
            <a:spLocks noGrp="1"/>
          </p:cNvSpPr>
          <p:nvPr>
            <p:ph idx="1"/>
          </p:nvPr>
        </p:nvSpPr>
        <p:spPr/>
        <p:txBody>
          <a:bodyPr>
            <a:normAutofit/>
          </a:bodyPr>
          <a:lstStyle/>
          <a:p>
            <a:r>
              <a:rPr lang="en-US" sz="2800" b="1" dirty="0" smtClean="0"/>
              <a:t>“When </a:t>
            </a:r>
            <a:r>
              <a:rPr lang="en-US" sz="2800" b="1" dirty="0"/>
              <a:t>the admissions committee looks at your transcript, it will not focus on whether you have taken any specific course. It will be far more interested to see that you have challenged yourself with difficult coursework, and have done well</a:t>
            </a:r>
            <a:r>
              <a:rPr lang="en-US" sz="2800" b="1" dirty="0" smtClean="0"/>
              <a:t>.”</a:t>
            </a:r>
          </a:p>
          <a:p>
            <a:r>
              <a:rPr lang="en-US" sz="2800" b="1" dirty="0"/>
              <a:t>	</a:t>
            </a:r>
            <a:r>
              <a:rPr lang="en-US" sz="2800" b="1" dirty="0" smtClean="0"/>
              <a:t>				-- Yale University</a:t>
            </a:r>
            <a:endParaRPr lang="en-US" sz="2800" b="1" dirty="0"/>
          </a:p>
        </p:txBody>
      </p:sp>
    </p:spTree>
    <p:extLst>
      <p:ext uri="{BB962C8B-B14F-4D97-AF65-F5344CB8AC3E}">
        <p14:creationId xmlns:p14="http://schemas.microsoft.com/office/powerpoint/2010/main" val="2206831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 Static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0.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2.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3.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4.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5.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6.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3.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4.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5.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6.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7.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8.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9.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2932</TotalTime>
  <Words>730</Words>
  <Application>Microsoft Office PowerPoint</Application>
  <PresentationFormat>On-screen Show (4:3)</PresentationFormat>
  <Paragraphs>182</Paragraphs>
  <Slides>29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Aharoni</vt:lpstr>
      <vt:lpstr>Arial</vt:lpstr>
      <vt:lpstr>Calibri</vt:lpstr>
      <vt:lpstr>Franklin Gothic Book</vt:lpstr>
      <vt:lpstr>Franklin Gothic Medium</vt:lpstr>
      <vt:lpstr>Office Theme</vt:lpstr>
      <vt:lpstr>PresenterMedia Static Theme</vt:lpstr>
      <vt:lpstr>College Planning for Freshmen and Sophomores</vt:lpstr>
      <vt:lpstr>Tonight's Agenda:</vt:lpstr>
      <vt:lpstr>Who We Are &amp;Where To Find Us</vt:lpstr>
      <vt:lpstr>Academic Advisors: Our Purpose and Role</vt:lpstr>
      <vt:lpstr>Students  Must  Continue  Their  Education Beyond  High  School  Because… </vt:lpstr>
      <vt:lpstr>What are Colleges Looking for from Students?</vt:lpstr>
      <vt:lpstr>GPA “Game”</vt:lpstr>
      <vt:lpstr>A Word About Course Selection</vt:lpstr>
      <vt:lpstr>Advice from Top Schools </vt:lpstr>
      <vt:lpstr>Advice from Top Schools </vt:lpstr>
      <vt:lpstr>AP Classes at DHS </vt:lpstr>
      <vt:lpstr>Benefits of Good Grades</vt:lpstr>
      <vt:lpstr>Benefits of Good Grades</vt:lpstr>
      <vt:lpstr>More Benefits of Good Grades</vt:lpstr>
      <vt:lpstr>How To Improve Your Grades</vt:lpstr>
      <vt:lpstr>How To Improve Your Grades (cont.)</vt:lpstr>
      <vt:lpstr>Participate, </vt:lpstr>
      <vt:lpstr>Co-curricular activities</vt:lpstr>
      <vt:lpstr>Extracurricular activities</vt:lpstr>
      <vt:lpstr>Sports</vt:lpstr>
      <vt:lpstr>I Wish I Knew - Quotes from Juniors</vt:lpstr>
      <vt:lpstr>Quotes continued</vt:lpstr>
      <vt:lpstr>Looking Ahead</vt:lpstr>
      <vt:lpstr>Naviance.com</vt:lpstr>
      <vt:lpstr>PowerPoint Presentation</vt:lpstr>
      <vt:lpstr>Mitigating College Costs</vt:lpstr>
      <vt:lpstr>How Can You Get Your Student Ready for College Now?</vt:lpstr>
      <vt:lpstr>TONIGHT’S TAKE 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District Employee</cp:lastModifiedBy>
  <cp:revision>100</cp:revision>
  <dcterms:created xsi:type="dcterms:W3CDTF">2012-04-24T16:06:10Z</dcterms:created>
  <dcterms:modified xsi:type="dcterms:W3CDTF">2018-09-20T20:58:36Z</dcterms:modified>
</cp:coreProperties>
</file>