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4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9144000" cy="6858000" type="screen4x3"/>
  <p:notesSz cx="6950075" cy="9236075"/>
  <p:embeddedFontLst>
    <p:embeddedFont>
      <p:font typeface="Tahoma" panose="020B0604030504040204" pitchFamily="34" charset="0"/>
      <p:regular r:id="rId44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0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11487" cy="461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38587" y="0"/>
            <a:ext cx="3011487" cy="461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65225" y="692150"/>
            <a:ext cx="4619625" cy="34639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27100" y="4387850"/>
            <a:ext cx="5095874" cy="4156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Char char="○"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Char char="■"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Char char="●"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Char char="○"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Char char="■"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Char char="●"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Char char="○"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Char char="■"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774111"/>
            <a:ext cx="3011487" cy="461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38587" y="8774111"/>
            <a:ext cx="3011487" cy="461961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927100" y="4387850"/>
            <a:ext cx="5095874" cy="4156075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101" name="Shape 101"/>
          <p:cNvSpPr txBox="1"/>
          <p:nvPr/>
        </p:nvSpPr>
        <p:spPr>
          <a:xfrm>
            <a:off x="3938587" y="8774111"/>
            <a:ext cx="3011487" cy="461961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lang="en-US" sz="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927100" y="4387850"/>
            <a:ext cx="5095874" cy="4156075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161" name="Shape 161"/>
          <p:cNvSpPr txBox="1"/>
          <p:nvPr/>
        </p:nvSpPr>
        <p:spPr>
          <a:xfrm>
            <a:off x="3938587" y="8774111"/>
            <a:ext cx="3011487" cy="461961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lang="en-US" sz="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927100" y="4387850"/>
            <a:ext cx="5095874" cy="4156075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168" name="Shape 168"/>
          <p:cNvSpPr txBox="1"/>
          <p:nvPr/>
        </p:nvSpPr>
        <p:spPr>
          <a:xfrm>
            <a:off x="3938587" y="8774111"/>
            <a:ext cx="3011487" cy="461961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lang="en-US" sz="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927100" y="4387850"/>
            <a:ext cx="5095874" cy="4156075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175" name="Shape 175"/>
          <p:cNvSpPr txBox="1"/>
          <p:nvPr/>
        </p:nvSpPr>
        <p:spPr>
          <a:xfrm>
            <a:off x="3938587" y="8774111"/>
            <a:ext cx="3011487" cy="461961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lang="en-US" sz="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927100" y="4387850"/>
            <a:ext cx="5095874" cy="4156075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182" name="Shape 182"/>
          <p:cNvSpPr txBox="1"/>
          <p:nvPr/>
        </p:nvSpPr>
        <p:spPr>
          <a:xfrm>
            <a:off x="3938587" y="8774111"/>
            <a:ext cx="3011487" cy="461961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lang="en-US" sz="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927100" y="4387850"/>
            <a:ext cx="5095874" cy="4156075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189" name="Shape 189"/>
          <p:cNvSpPr txBox="1"/>
          <p:nvPr/>
        </p:nvSpPr>
        <p:spPr>
          <a:xfrm>
            <a:off x="3938587" y="8774111"/>
            <a:ext cx="3011487" cy="461961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lang="en-US" sz="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927100" y="4387850"/>
            <a:ext cx="5095874" cy="4156075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196" name="Shape 196"/>
          <p:cNvSpPr txBox="1"/>
          <p:nvPr/>
        </p:nvSpPr>
        <p:spPr>
          <a:xfrm>
            <a:off x="3938587" y="8774111"/>
            <a:ext cx="3011487" cy="461961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lang="en-US" sz="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927100" y="4387850"/>
            <a:ext cx="5095874" cy="4156075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203" name="Shape 203"/>
          <p:cNvSpPr txBox="1"/>
          <p:nvPr/>
        </p:nvSpPr>
        <p:spPr>
          <a:xfrm>
            <a:off x="3938587" y="8774111"/>
            <a:ext cx="3011487" cy="461961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 lang="en-US" sz="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927100" y="4387850"/>
            <a:ext cx="5095874" cy="4156075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210" name="Shape 210"/>
          <p:cNvSpPr txBox="1"/>
          <p:nvPr/>
        </p:nvSpPr>
        <p:spPr>
          <a:xfrm>
            <a:off x="3938587" y="8774111"/>
            <a:ext cx="3011487" cy="461961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lang="en-US" sz="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927100" y="4387850"/>
            <a:ext cx="5095874" cy="4156075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217" name="Shape 217"/>
          <p:cNvSpPr txBox="1"/>
          <p:nvPr/>
        </p:nvSpPr>
        <p:spPr>
          <a:xfrm>
            <a:off x="3938587" y="8774111"/>
            <a:ext cx="3011487" cy="461961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lang="en-US" sz="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927100" y="4387850"/>
            <a:ext cx="5095874" cy="415607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927100" y="4387850"/>
            <a:ext cx="5095874" cy="4156075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109" name="Shape 109"/>
          <p:cNvSpPr txBox="1"/>
          <p:nvPr/>
        </p:nvSpPr>
        <p:spPr>
          <a:xfrm>
            <a:off x="3938587" y="8774111"/>
            <a:ext cx="3011487" cy="461961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lang="en-US" sz="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927100" y="4387850"/>
            <a:ext cx="5095874" cy="4156075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231" name="Shape 231"/>
          <p:cNvSpPr txBox="1"/>
          <p:nvPr/>
        </p:nvSpPr>
        <p:spPr>
          <a:xfrm>
            <a:off x="3938587" y="8774111"/>
            <a:ext cx="3011487" cy="461961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lang="en-US" sz="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927100" y="4387850"/>
            <a:ext cx="5095874" cy="415607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927100" y="4387850"/>
            <a:ext cx="5095874" cy="4156075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244" name="Shape 244"/>
          <p:cNvSpPr txBox="1"/>
          <p:nvPr/>
        </p:nvSpPr>
        <p:spPr>
          <a:xfrm>
            <a:off x="3938587" y="8774111"/>
            <a:ext cx="3011487" cy="461961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</a:t>
            </a:fld>
            <a:endParaRPr lang="en-US" sz="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927100" y="4387850"/>
            <a:ext cx="5095874" cy="4156075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251" name="Shape 251"/>
          <p:cNvSpPr txBox="1"/>
          <p:nvPr/>
        </p:nvSpPr>
        <p:spPr>
          <a:xfrm>
            <a:off x="3938587" y="8774111"/>
            <a:ext cx="3011487" cy="461961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 lang="en-US" sz="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927100" y="4387850"/>
            <a:ext cx="5095874" cy="4156075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258" name="Shape 258"/>
          <p:cNvSpPr txBox="1"/>
          <p:nvPr/>
        </p:nvSpPr>
        <p:spPr>
          <a:xfrm>
            <a:off x="3938587" y="8774111"/>
            <a:ext cx="3011487" cy="461961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 lang="en-US" sz="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927100" y="4387850"/>
            <a:ext cx="5095874" cy="4156075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265" name="Shape 265"/>
          <p:cNvSpPr txBox="1"/>
          <p:nvPr/>
        </p:nvSpPr>
        <p:spPr>
          <a:xfrm>
            <a:off x="3938587" y="8774111"/>
            <a:ext cx="3011487" cy="461961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 lang="en-US" sz="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927100" y="4387850"/>
            <a:ext cx="5095874" cy="4156075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272" name="Shape 272"/>
          <p:cNvSpPr txBox="1"/>
          <p:nvPr/>
        </p:nvSpPr>
        <p:spPr>
          <a:xfrm>
            <a:off x="3938587" y="8774111"/>
            <a:ext cx="3011487" cy="461961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</a:t>
            </a:fld>
            <a:endParaRPr lang="en-US" sz="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927100" y="4387850"/>
            <a:ext cx="5095874" cy="4156075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279" name="Shape 279"/>
          <p:cNvSpPr txBox="1"/>
          <p:nvPr/>
        </p:nvSpPr>
        <p:spPr>
          <a:xfrm>
            <a:off x="3938587" y="8774111"/>
            <a:ext cx="3011487" cy="461961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</a:t>
            </a:fld>
            <a:endParaRPr lang="en-US" sz="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927100" y="4387850"/>
            <a:ext cx="5095874" cy="4156075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286" name="Shape 286"/>
          <p:cNvSpPr txBox="1"/>
          <p:nvPr/>
        </p:nvSpPr>
        <p:spPr>
          <a:xfrm>
            <a:off x="3938587" y="8774111"/>
            <a:ext cx="3011487" cy="461961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fld>
            <a:endParaRPr lang="en-US" sz="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927100" y="4387850"/>
            <a:ext cx="5095874" cy="4156075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293" name="Shape 293"/>
          <p:cNvSpPr txBox="1"/>
          <p:nvPr/>
        </p:nvSpPr>
        <p:spPr>
          <a:xfrm>
            <a:off x="3938587" y="8774111"/>
            <a:ext cx="3011487" cy="461961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</a:t>
            </a:fld>
            <a:endParaRPr lang="en-US" sz="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927100" y="4387850"/>
            <a:ext cx="5095874" cy="4156075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116" name="Shape 116"/>
          <p:cNvSpPr txBox="1"/>
          <p:nvPr/>
        </p:nvSpPr>
        <p:spPr>
          <a:xfrm>
            <a:off x="3938587" y="8774111"/>
            <a:ext cx="3011487" cy="461961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lang="en-US" sz="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927100" y="4387850"/>
            <a:ext cx="5095874" cy="4156075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300" name="Shape 300"/>
          <p:cNvSpPr txBox="1"/>
          <p:nvPr/>
        </p:nvSpPr>
        <p:spPr>
          <a:xfrm>
            <a:off x="3938587" y="8774111"/>
            <a:ext cx="3011487" cy="461961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fld>
            <a:endParaRPr lang="en-US" sz="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927100" y="4387850"/>
            <a:ext cx="5095874" cy="4156075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307" name="Shape 307"/>
          <p:cNvSpPr txBox="1"/>
          <p:nvPr/>
        </p:nvSpPr>
        <p:spPr>
          <a:xfrm>
            <a:off x="3938587" y="8774111"/>
            <a:ext cx="3011487" cy="461961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</a:t>
            </a:fld>
            <a:endParaRPr lang="en-US" sz="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/>
        </p:nvSpPr>
        <p:spPr>
          <a:xfrm>
            <a:off x="3938587" y="8774111"/>
            <a:ext cx="3011487" cy="461961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</a:t>
            </a:fld>
            <a:endParaRPr lang="en-US" sz="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927100" y="4387850"/>
            <a:ext cx="5095874" cy="4156075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927100" y="4387850"/>
            <a:ext cx="5095874" cy="4156075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321" name="Shape 321"/>
          <p:cNvSpPr txBox="1"/>
          <p:nvPr/>
        </p:nvSpPr>
        <p:spPr>
          <a:xfrm>
            <a:off x="3938587" y="8774111"/>
            <a:ext cx="3011487" cy="461961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</a:t>
            </a:fld>
            <a:endParaRPr lang="en-US" sz="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927100" y="4387850"/>
            <a:ext cx="5095874" cy="4156075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328" name="Shape 328"/>
          <p:cNvSpPr txBox="1"/>
          <p:nvPr/>
        </p:nvSpPr>
        <p:spPr>
          <a:xfrm>
            <a:off x="3938587" y="8774111"/>
            <a:ext cx="3011487" cy="461961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34</a:t>
            </a:fld>
            <a:endParaRPr lang="en-US" sz="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927100" y="4387850"/>
            <a:ext cx="5095874" cy="415607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927100" y="4387850"/>
            <a:ext cx="5095874" cy="415607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927100" y="4387850"/>
            <a:ext cx="5095874" cy="415607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927100" y="4387850"/>
            <a:ext cx="5095874" cy="415607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927100" y="4387850"/>
            <a:ext cx="5095874" cy="4156075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361" name="Shape 361"/>
          <p:cNvSpPr txBox="1"/>
          <p:nvPr/>
        </p:nvSpPr>
        <p:spPr>
          <a:xfrm>
            <a:off x="3938587" y="8774111"/>
            <a:ext cx="3011487" cy="461961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39</a:t>
            </a:fld>
            <a:endParaRPr lang="en-US" sz="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927100" y="4387850"/>
            <a:ext cx="5095874" cy="415607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927100" y="4387850"/>
            <a:ext cx="5095874" cy="415607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927100" y="4387850"/>
            <a:ext cx="5095874" cy="415607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927100" y="4387850"/>
            <a:ext cx="5095874" cy="4156075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135" name="Shape 135"/>
          <p:cNvSpPr txBox="1"/>
          <p:nvPr/>
        </p:nvSpPr>
        <p:spPr>
          <a:xfrm>
            <a:off x="3938587" y="8774111"/>
            <a:ext cx="3011487" cy="461961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lang="en-US" sz="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927100" y="4387850"/>
            <a:ext cx="5095874" cy="415607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927100" y="4387850"/>
            <a:ext cx="5095874" cy="415607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/>
        </p:nvSpPr>
        <p:spPr>
          <a:xfrm>
            <a:off x="3938587" y="8774111"/>
            <a:ext cx="3011487" cy="461961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lang="en-US" sz="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927100" y="4387850"/>
            <a:ext cx="5095874" cy="4156075"/>
          </a:xfrm>
          <a:prstGeom prst="rect">
            <a:avLst/>
          </a:prstGeom>
          <a:noFill/>
          <a:ln>
            <a:noFill/>
          </a:ln>
        </p:spPr>
        <p:txBody>
          <a:bodyPr wrap="square" lIns="92475" tIns="46225" rIns="92475" bIns="462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914400" y="2057400"/>
            <a:ext cx="77215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625600" y="3886200"/>
            <a:ext cx="6400799" cy="17716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1084262" y="60960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522662" y="60960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951661" y="60960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4953000" y="17526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1014412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3452812" y="610711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6881811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1014412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452812" y="610711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881811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1014412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452812" y="610711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881811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 rot="5400000">
            <a:off x="4991100" y="2171699"/>
            <a:ext cx="5486399" cy="1904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 rot="5400000">
            <a:off x="1104900" y="342899"/>
            <a:ext cx="5486399" cy="556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1014412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452812" y="610711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881811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 rot="5400000">
            <a:off x="2819400" y="0"/>
            <a:ext cx="4114800" cy="7619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1014412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452812" y="610711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881811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1014412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452812" y="610711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881811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1014412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452812" y="610711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881811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1014412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452812" y="610711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881811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1014412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452812" y="610711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6881811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1014412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452812" y="610711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881811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6D58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 descr="Canvas"/>
          <p:cNvSpPr txBox="1"/>
          <p:nvPr/>
        </p:nvSpPr>
        <p:spPr>
          <a:xfrm>
            <a:off x="528637" y="201611"/>
            <a:ext cx="8397874" cy="6467474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" name="Shape 11" descr="minispi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 descr="Canvas"/>
          <p:cNvSpPr txBox="1"/>
          <p:nvPr/>
        </p:nvSpPr>
        <p:spPr>
          <a:xfrm>
            <a:off x="596900" y="4130675"/>
            <a:ext cx="1041400" cy="457200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" name="Shape 13" descr="minispir"/>
          <p:cNvPicPr preferRelativeResize="0"/>
          <p:nvPr/>
        </p:nvPicPr>
        <p:blipFill rotWithShape="1">
          <a:blip r:embed="rId4">
            <a:alphaModFix/>
          </a:blip>
          <a:srcRect t="39999"/>
          <a:stretch/>
        </p:blipFill>
        <p:spPr>
          <a:xfrm>
            <a:off x="0" y="4222750"/>
            <a:ext cx="1181100" cy="257174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1084262" y="60960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522662" y="60960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951661" y="60960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6D58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/>
        </p:nvSpPr>
        <p:spPr>
          <a:xfrm>
            <a:off x="609600" y="228600"/>
            <a:ext cx="8239125" cy="6391274"/>
          </a:xfrm>
          <a:prstGeom prst="rect">
            <a:avLst/>
          </a:prstGeom>
          <a:solidFill>
            <a:srgbClr val="EDE7E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7" name="Shape 27"/>
          <p:cNvCxnSpPr/>
          <p:nvPr/>
        </p:nvCxnSpPr>
        <p:spPr>
          <a:xfrm>
            <a:off x="1016000" y="1600200"/>
            <a:ext cx="7670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28" name="Shape 28" descr="minispir"/>
          <p:cNvPicPr preferRelativeResize="0"/>
          <p:nvPr/>
        </p:nvPicPr>
        <p:blipFill rotWithShape="1">
          <a:blip r:embed="rId12">
            <a:alphaModFix/>
          </a:blip>
          <a:srcRect b="5332"/>
          <a:stretch/>
        </p:blipFill>
        <p:spPr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29" descr="minispir"/>
          <p:cNvPicPr preferRelativeResize="0"/>
          <p:nvPr/>
        </p:nvPicPr>
        <p:blipFill rotWithShape="1">
          <a:blip r:embed="rId12">
            <a:alphaModFix/>
          </a:blip>
          <a:srcRect t="39999"/>
          <a:stretch/>
        </p:blipFill>
        <p:spPr>
          <a:xfrm>
            <a:off x="0" y="4222750"/>
            <a:ext cx="1181100" cy="257174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1014412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452812" y="610711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881811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egeboard.com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astweb.org/" TargetMode="External"/><Relationship Id="rId4" Type="http://schemas.openxmlformats.org/officeDocument/2006/relationships/hyperlink" Target="http://www.nacacnet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ctrTitle"/>
          </p:nvPr>
        </p:nvSpPr>
        <p:spPr>
          <a:xfrm>
            <a:off x="914400" y="2057400"/>
            <a:ext cx="77215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College Night for Juniors</a:t>
            </a:r>
            <a:br>
              <a:rPr lang="en-US"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Class of 201</a:t>
            </a:r>
            <a:r>
              <a:rPr lang="en-US" b="1">
                <a:latin typeface="Tahoma"/>
                <a:ea typeface="Tahoma"/>
                <a:cs typeface="Tahoma"/>
                <a:sym typeface="Tahoma"/>
              </a:rPr>
              <a:t>9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subTitle" idx="1"/>
          </p:nvPr>
        </p:nvSpPr>
        <p:spPr>
          <a:xfrm>
            <a:off x="1625600" y="3886200"/>
            <a:ext cx="6400799" cy="17716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3657600"/>
            <a:ext cx="4346575" cy="235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The Big Picture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Keep your options open. There are excellent colleges everywhere.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	Big colleges in small places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	Small ones in big places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Most colleges are in the Northeast and so are most of the students.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Don’t get stuck on one name brand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What Factors Should You Consider?</a:t>
            </a:r>
            <a:b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endParaRPr lang="en-US" sz="4400" b="0" i="0" u="none" strike="noStrike" cap="none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876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Geographic Location: proximity to home, weather and lifestyle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Size and Diversity: student body, average class size and dorm life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Academic Opportunities: what and how you will study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Personal Opportunities: activities, jobs, internships and friends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Reputation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Student Profile: do you have what they want?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0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0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What Will You Do There?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 you have a career in mind?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Are there specific majors that interest you?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Is there depth and diversity within the academic programs?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Can you change your major if you change you mind?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Remember: College is a place to learn, explore and grow as a scholar and as an individual.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The Student Body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do you want the student body to be like?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	Diverse?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	Like you?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	From all states?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057400" marR="0" lvl="4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From Colorado?</a:t>
            </a:r>
          </a:p>
          <a:p>
            <a:pPr marL="2057400" marR="0" lvl="4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0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057400" marR="0" lvl="4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From around the world?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The Faculty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Who teaches undergraduates?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 professors hold regular office hours?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Which is the driving force – teaching or research?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Will your instructors know your name?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Faculty: student ratios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appear in all college and university publications and on their websites.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College Profiles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419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300-500 students is a small Freshman class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300-500 students is a big English class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Colleges and universities publish statistics about the type of students that are admitted.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Colleges will deviate from their admitted student profile, but only when they have a specific reason from within the application.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What Do You Want?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Anonymity vs. personal relationships with faculty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Commuting vs. dorm life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City vs. country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Travel by train/bus or by plane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Every student should apply to at least one school as a resident. The idea of commuting may be less desirable a year from now. Remember – you are not going to college…the student you will be 18 months from now is.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How Do Colleges Choose Students?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57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Admissions officers review student files and make selections based on the standards and needs of the college. They look at students who are: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Varied in terms of demographics and diversity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Outstanding based on pure academics and scores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Special Admits (legacy, athletes, special talent, etc.)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Previously underrepresented students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Nice kids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object is to get out of the last pile…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What Demographics Mean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Geographic Location: no college wants all of its students to come from the same area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Colleges and universities seek ethnically and racially diverse student bodies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Colleges and universities need students with different abilities and interests to complete their communities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Does Your Transcript Look?</a:t>
            </a:r>
          </a:p>
        </p:txBody>
      </p:sp>
      <p:pic>
        <p:nvPicPr>
          <p:cNvPr id="226" name="Shape 2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10200" y="1905000"/>
            <a:ext cx="273685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5400" y="2895600"/>
            <a:ext cx="3657600" cy="2408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Tonight’s Topics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066800" y="1447800"/>
            <a:ext cx="7619999" cy="5105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Overview of The College Process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Standardized Testing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Decision Plans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Junior Meetings with DHS College Counselor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Financial Aid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Colorado Western Slope College Fair – 10/</a:t>
            </a:r>
            <a:r>
              <a:rPr lang="en-US" sz="2800">
                <a:latin typeface="Tahoma"/>
                <a:ea typeface="Tahoma"/>
                <a:cs typeface="Tahoma"/>
                <a:sym typeface="Tahoma"/>
              </a:rPr>
              <a:t>1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What information do college admission officers review?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Transcript: A record of final grades for grades 9-11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ACT, SAT, SAT Subject Test, TOEFL and IB scores, if applicable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Teacher recommendation forms/letters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Personal Statement/Essay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Application: Personal information, high school information, details of extracurricular activities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Notes from campus/alumni interview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The Transcript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419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33400" marR="0" lvl="0" indent="-533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Colleges look at the transcript as the best indicator </a:t>
            </a:r>
            <a:r>
              <a:rPr lang="en-US"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of past performance and future academic potential. It includes:</a:t>
            </a:r>
          </a:p>
          <a:p>
            <a:pPr marL="914400" marR="0" lvl="1" indent="-4445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Student information including name, address, date of birth, Social Security number (if applicable)</a:t>
            </a:r>
          </a:p>
          <a:p>
            <a:pPr marL="914400" marR="0" lvl="1" indent="-4572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914400" marR="0" lvl="1" indent="-4445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complete record of the courses taken and grades received in high school, including summer school coursework, if applicable</a:t>
            </a:r>
          </a:p>
          <a:p>
            <a:pPr marL="0" marR="0" lvl="1" indent="-1270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914400" marR="0" lvl="1" indent="-4445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ACT, SAT, SAT Subject Test, TOEFL and AP test results, if applicable</a:t>
            </a:r>
            <a:r>
              <a:rPr lang="en-US"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Colleges evaluate not only the </a:t>
            </a:r>
            <a:r>
              <a:rPr lang="en-US" sz="18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grades received</a:t>
            </a:r>
            <a:r>
              <a:rPr lang="en-US"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but also the </a:t>
            </a:r>
            <a:r>
              <a:rPr lang="en-US" sz="18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courses taken</a:t>
            </a:r>
            <a:r>
              <a:rPr lang="en-US"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and hope to see that a student has selected a challenging course-load.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About Grades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Having all great grades is best, but colleges also appreciate a steady improvement.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Colleges look beyond grades to the courses taken and hope to see that a student has sought a challenging course load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About Standardized Tests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Standardized tests are the great equalizer because, unlike class work, every applicant has had the same test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SAT and SAT Subject Tests become part of a cumulative record, so colleges will see all results from all sittings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Colleges and universities are interested in your best work, so they will generally use your best scores in the evaluation process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Standardized Testing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34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33400" marR="0" lvl="0" indent="-533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Prepare for the ACT/SAT.</a:t>
            </a:r>
          </a:p>
          <a:p>
            <a:pPr marL="1295400" marR="0" lvl="2" indent="-3810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AutoNum type="arabicPeriod"/>
            </a:pPr>
            <a:r>
              <a:rPr lang="en-US"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Be systematic.</a:t>
            </a:r>
          </a:p>
          <a:p>
            <a:pPr marL="1295400" marR="0" lvl="2" indent="-3810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AutoNum type="arabicPeriod"/>
            </a:pPr>
            <a:r>
              <a:rPr lang="en-US"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Set aside a specific time a few days each week</a:t>
            </a:r>
          </a:p>
          <a:p>
            <a:pPr marL="1295400" marR="0" lvl="2" indent="-3810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AutoNum type="arabicPeriod"/>
            </a:pPr>
            <a:r>
              <a:rPr lang="en-US"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Get a book or computer program to help you study</a:t>
            </a:r>
          </a:p>
          <a:p>
            <a:pPr marL="1295400" marR="0" lvl="2" indent="-3810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AutoNum type="arabicPeriod"/>
            </a:pPr>
            <a:r>
              <a:rPr lang="en-US"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Consider a private tutor or a prep course</a:t>
            </a:r>
          </a:p>
          <a:p>
            <a:pPr marL="1295400" marR="0" lvl="2" indent="-3810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AutoNum type="arabicPeriod"/>
            </a:pPr>
            <a:r>
              <a:rPr lang="en-US"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Be aware of testing dates and deadlines so you can register for your tests on time</a:t>
            </a:r>
          </a:p>
          <a:p>
            <a:pPr marL="533400" marR="0" lvl="0" indent="-5334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Evaluate your need for SAT Subject Tests</a:t>
            </a:r>
          </a:p>
          <a:p>
            <a:pPr marL="1295400" marR="0" lvl="2" indent="-3810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AutoNum type="arabicPeriod"/>
            </a:pPr>
            <a:r>
              <a:rPr lang="en-US"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If you will be applying to very competitive schools, you may need 1-3 SAT Subject Tests. </a:t>
            </a:r>
          </a:p>
          <a:p>
            <a:pPr marL="1295400" marR="0" lvl="2" indent="-3810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AutoNum type="arabicPeriod"/>
            </a:pPr>
            <a:r>
              <a:rPr lang="en-US"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International students and students who speak a language other than English at home should plan to take the Foreign Language SAT Subject Test in that language (if offered)</a:t>
            </a:r>
          </a:p>
          <a:p>
            <a:pPr marL="1295400" marR="0" lvl="2" indent="-3810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AutoNum type="arabicPeriod"/>
            </a:pPr>
            <a:r>
              <a:rPr lang="en-US"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Most colleges and universities do not require any SAT Subject Tests.</a:t>
            </a:r>
          </a:p>
          <a:p>
            <a:pPr marL="1295400" marR="0" lvl="2" indent="-3810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1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33400" marR="0" lvl="0" indent="-5334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Determine your eligibility for the TOEFL (Test of English as a Foreign Language)</a:t>
            </a:r>
          </a:p>
          <a:p>
            <a:pPr marL="1295400" marR="0" lvl="2" indent="-3810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AutoNum type="arabicPeriod"/>
            </a:pPr>
            <a:r>
              <a:rPr lang="en-US"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If you have been studying in English for fewer than 5 years, you should consider the TOEFL as a supplement to the SAT.</a:t>
            </a:r>
          </a:p>
          <a:p>
            <a:pPr marL="1295400" marR="0" lvl="2" indent="-3810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AutoNum type="arabicPeriod"/>
            </a:pPr>
            <a:r>
              <a:rPr lang="en-US"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TOEFL is taken on computers and testing is scheduled by the individual student.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Teacher Recommendations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Colleges and universities will often require one or two teacher recommendations. A secondary school report and counselor recommendation will also be completed.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Students should select teachers from either the 11</a:t>
            </a:r>
            <a:r>
              <a:rPr lang="en-US" sz="2000" b="0" i="0" u="none" baseline="30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</a:t>
            </a: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or 12</a:t>
            </a:r>
            <a:r>
              <a:rPr lang="en-US" sz="2000" b="0" i="0" u="none" baseline="30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</a:t>
            </a: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grade who know them well. Recommendations are less valuable if they are written by a teacher from 9</a:t>
            </a:r>
            <a:r>
              <a:rPr lang="en-US" sz="2000" b="0" i="0" u="none" baseline="30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</a:t>
            </a: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or 10</a:t>
            </a:r>
            <a:r>
              <a:rPr lang="en-US" sz="2000" b="0" i="0" u="none" baseline="30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</a:t>
            </a: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grades.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letters provide a confidential picture of the student’s life in high school.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Students can have an outside letter of support included in the file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Activities</a:t>
            </a:r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18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Co-Curricular Activities </a:t>
            </a:r>
            <a:r>
              <a:rPr lang="en-US"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(take place in school)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Sports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Clubs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Community Service Projects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18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Extra-Curricular Activities </a:t>
            </a:r>
            <a:r>
              <a:rPr lang="en-US"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(take place outside of school)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Jobs (including summer jobs)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Athletic Leagues/Lessons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Art/Music Lessons and Performances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Independent Community Service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Responsibilities at home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Activities become valuable through an on-going commitment in which students develop skills and attain leadership positions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What Makes a Good List Great?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student’s final college list will likely contain 4-8 colleges and universities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Each college or university will be classified as Reach, Probable or Likely.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bulk of the student’s list will be Probable. For example, if a student applies to 7 schools, 3 should be probable, 2 reach and 2 likely.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Every college and university on the list should be a school the student would happily attend. There are more than 3,300 choices in the US, so there is no reason to apply to a school you don’t want to attend.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Decision Plans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1066800" y="1524000"/>
            <a:ext cx="7619999" cy="5029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0000"/>
              <a:buFont typeface="Tahoma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Early Decision:	</a:t>
            </a: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en-US" sz="28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admit, deny or defer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apply by Nov.1 or Nov. 15, decision by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mid-December (BINDING if admitted)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Early Action Single Choice:		admit, deny or defer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apply by Nov. 1 or Nov. 15 to one Early Action Single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Choice college or university and no other early action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or early decision college or university.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Decision by mid-December (NON-BINDING)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Early Action:				admit, deny or defer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apply by Nov.1 or Nov. 15, decision by mid-December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NON-BINDING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Early Decision II:			admit, deny or defer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apply by Jan. 1, decision by Feb. 1	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BINDING if admitted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Regular Decision:			admit, deny or wait list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deadlines can be as early as January 1;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many colleges and universities don’t use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application deadlines at all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Owning the Process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Students apply to college and students are admitted.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Students should take ownership of the process – </a:t>
            </a:r>
            <a:r>
              <a:rPr lang="en-US" sz="24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right now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Students should do their own research, make their own appointments and fill out their own applications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Why Are We Here?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990600" y="18288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 Junior, the college process begins </a:t>
            </a:r>
            <a:r>
              <a:rPr lang="en-US"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now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4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Junior year is the last chance to show colleges completed work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There is still time to improve the “package” you present to colleges next year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WINTER &amp; SPRING 2016/17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1066800" y="2057400"/>
            <a:ext cx="7619999" cy="373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Schedule a meeting with DHS College Counselor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Take the ACT or SAT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Take any appropriate SAT Subject Tests in June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Students and families should identify and plan an effective summer activity, such as a job, sustained volunteer position or college coursework.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36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SUMMER 2017</a:t>
            </a:r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Use the summer wisely and effectively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Review and adjust the college list through research and campus visits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Review the Common Application for possible essay questions and begin working on a college essay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FALL 2017</a:t>
            </a:r>
            <a:b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endParaRPr lang="en-US" sz="4400" b="0" i="0" u="none" strike="noStrike" cap="none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Ask 2 teachers to write your Teacher Recommendations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Continue your research using publications, information session and the internet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Continue to schedule interviews and visit campuses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Finalize your list of between 4-8 colleges and universities by September or October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9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Carefully submit your applications by the stated deadlines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A Word About Financial Aid</a:t>
            </a:r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 eligible families are encouraged to file a FAFSA form (Free Application for Federal Student Aid) in October of the senior year. You should complete the FAFSA using ta</a:t>
            </a:r>
            <a:r>
              <a:rPr lang="en-US" sz="2000">
                <a:latin typeface="Tahoma"/>
                <a:ea typeface="Tahoma"/>
                <a:cs typeface="Tahoma"/>
                <a:sym typeface="Tahoma"/>
              </a:rPr>
              <a:t>x</a:t>
            </a: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 from 2 years prior to the start of your academic(college)year. So this year seniors will use info from 2015 taxes. Juniors will use 20</a:t>
            </a:r>
            <a:r>
              <a:rPr lang="en-US" sz="2000">
                <a:latin typeface="Tahoma"/>
                <a:ea typeface="Tahoma"/>
                <a:cs typeface="Tahoma"/>
                <a:sym typeface="Tahoma"/>
              </a:rPr>
              <a:t>16 taxes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federal government will determine your ability to pay and will send you a Student Aid Report (SAR) showing your Expected Family Contribution (EFC)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EFC information will be forwarded to colleges who will then determine a financial aid package which will be a combination of grants, loans and work-study.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EFC is the same regardless of the cost of the college, but the packages received will vary.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More Financial Aid</a:t>
            </a:r>
          </a:p>
        </p:txBody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College Scholarship Search Profile (CSS) is required by approximately 200 colleges and universities as a supplement to the FAFSA and can be completed in the Fall (available October 1) of the Senior year.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Many colleges and universities hold free financial aid nights. Often, these presentations are offered in several languages.  (Colorado Western Slope College Fair on October 2, 2016)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 Steps for Juniors</a:t>
            </a:r>
          </a:p>
        </p:txBody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648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School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en-US"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Stay focused on academics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en-US"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not lighten your academic load for senior year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en-US"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Meet with your school counselor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en-US"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Stay involved in school activities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6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Standardized Testing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en-US"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Prepare for and register for ACT / SAT tests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en-US"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Register for AP tests as appropriate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6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College Exploration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en-US"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Explore colleges on the Web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en-US"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Visit colleges if you can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en-US"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Meet with college representatives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en-US"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Attend college fairs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 Colorado Western Slope College Fair 201</a:t>
            </a:r>
            <a:r>
              <a:rPr lang="en-US"/>
              <a:t>7</a:t>
            </a:r>
          </a:p>
        </p:txBody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4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October </a:t>
            </a:r>
            <a:r>
              <a:rPr lang="en-US" sz="4000"/>
              <a:t>1</a:t>
            </a:r>
            <a:r>
              <a:rPr lang="en-US" sz="4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201</a:t>
            </a:r>
            <a:r>
              <a:rPr lang="en-US" sz="4000"/>
              <a:t>7</a:t>
            </a:r>
            <a:r>
              <a:rPr lang="en-US" sz="4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from 10 am to 2 pm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4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is the biggest and best college fair for miles around. Meet admissions officials from hundreds of schools, attend financial aid workshops.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246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to Make the Most of The College Fair </a:t>
            </a:r>
          </a:p>
        </p:txBody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686800" cy="5257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1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PREPARATION:                          STUDY THE LIST OF SCHOOLS ATTENDING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1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               PICK YOUR TOP 10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1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               PREPARE, PREPARE, PREPARE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TOOLS TO CARRY:</a:t>
            </a: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INFORMATION CARD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1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-US" sz="1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PENCIL/PEN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1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NAME TAG:	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1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DISTINGUISH YOURSELF 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1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GREETING: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1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FIRM HANDSHAKE		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1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EYE CONTACT                                                         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1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BODY LANGUAGE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1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QUESTIONS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1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Sunday, October 6, 2013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1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11:00 AM - 2:00 PM  (11:30)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1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Aspen High School</a:t>
            </a: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0" name="Shape 3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1600" y="4267200"/>
            <a:ext cx="3425824" cy="2112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0175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Tips to Help You Stand Out </a:t>
            </a:r>
          </a:p>
        </p:txBody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1295400" y="1295400"/>
            <a:ext cx="7619999" cy="556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1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Impression You Give With</a:t>
            </a: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Dress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Language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Eye Contact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Questions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Body Language</a:t>
            </a: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1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Prefair Preparation: </a:t>
            </a: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Choosing your top 10 targets					Ask meaningful questions </a:t>
            </a: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1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Big Event:</a:t>
            </a: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How to maximize your time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Hit your top 10 with questions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Be spontaneous – warm up!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7" name="Shape 3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2800" y="5410200"/>
            <a:ext cx="1495424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Resources</a:t>
            </a:r>
          </a:p>
        </p:txBody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Public Library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1800" b="0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www.collegeboard.com</a:t>
            </a:r>
            <a:r>
              <a:rPr lang="en-US"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– Big Future and You Can Go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1800" b="0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www.nacacnet.org</a:t>
            </a:r>
            <a:r>
              <a:rPr lang="en-US"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(National Association for College Admission Counseling)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1800" b="0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www.fastweb.org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Naviance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Book Suggestion:  </a:t>
            </a:r>
            <a:r>
              <a:rPr lang="en-US" sz="1800" b="0" i="1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College Solution:  A Guide for Everyone Looking for the Right School at the Right Price – </a:t>
            </a:r>
            <a:r>
              <a:rPr lang="en-US"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Lynn O’Shaunghnessy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The Right College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is the right college?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0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Someone else’s choice?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college with the best radio station?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 News &amp; World Report’s #1?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college I can afford?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answer will be different for each of you.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Future Meetings</a:t>
            </a:r>
          </a:p>
        </p:txBody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n-US"/>
              <a:t>October 9- College fit and Match DHS library 6-7 pm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n-US"/>
              <a:t>October 16 NCAA Overview 6-7:30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Making the Match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It’s not about finding the </a:t>
            </a:r>
            <a:r>
              <a:rPr lang="en-US"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best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college, it’s about finding the </a:t>
            </a:r>
            <a:r>
              <a:rPr lang="en-US"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right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college.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right college is where a student can be </a:t>
            </a:r>
            <a:r>
              <a:rPr lang="en-US"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successful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and </a:t>
            </a:r>
            <a:r>
              <a:rPr lang="en-US"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happy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(where you can do well and be well).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Successful students are happy and happy students are successful.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What is the First Step?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1066800" y="1600200"/>
            <a:ext cx="7619999" cy="4267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Self-Assessment: Discovery and Facing Reality		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Who are you?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do you want to do?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have you done so far? How hard have you worked in high school?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How involved are you in the life of the school?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makes you special?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College Assessment: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Narrowing the field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Creating a working list and a final list.</a:t>
            </a:r>
          </a:p>
          <a:p>
            <a:pPr marL="342900" marR="0" lvl="0" indent="-342900" algn="ctr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6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Know Yourself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Values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Ambitions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Achievements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Academic Strengths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Interests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 Standout Talents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Junior Naviance Activities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Discover – COLLEGE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Discover – CAREER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Discover – TEST PREP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College Selection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There are more than 4,000 colleges and universities in the United States alone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Students generally apply to between 4 and 8 colleges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Research and guidance help students narrow their lists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1937</Words>
  <Application>Microsoft Office PowerPoint</Application>
  <PresentationFormat>On-screen Show (4:3)</PresentationFormat>
  <Paragraphs>372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Tahoma</vt:lpstr>
      <vt:lpstr>Times New Roman</vt:lpstr>
      <vt:lpstr>Noto Sans Symbols</vt:lpstr>
      <vt:lpstr>Arial</vt:lpstr>
      <vt:lpstr>1_Notebook</vt:lpstr>
      <vt:lpstr>Notebook</vt:lpstr>
      <vt:lpstr> College Night for Juniors Class of 2019</vt:lpstr>
      <vt:lpstr>Tonight’s Topics</vt:lpstr>
      <vt:lpstr>Why Are We Here?</vt:lpstr>
      <vt:lpstr>The Right College</vt:lpstr>
      <vt:lpstr>Making the Match</vt:lpstr>
      <vt:lpstr>What is the First Step?</vt:lpstr>
      <vt:lpstr>Know Yourself</vt:lpstr>
      <vt:lpstr>Junior Naviance Activities</vt:lpstr>
      <vt:lpstr>College Selection</vt:lpstr>
      <vt:lpstr>The Big Picture</vt:lpstr>
      <vt:lpstr>What Factors Should You Consider? </vt:lpstr>
      <vt:lpstr>What Will You Do There?</vt:lpstr>
      <vt:lpstr>The Student Body</vt:lpstr>
      <vt:lpstr>The Faculty</vt:lpstr>
      <vt:lpstr>College Profiles</vt:lpstr>
      <vt:lpstr>What Do You Want?</vt:lpstr>
      <vt:lpstr>How Do Colleges Choose Students?</vt:lpstr>
      <vt:lpstr>What Demographics Mean</vt:lpstr>
      <vt:lpstr>How Does Your Transcript Look?</vt:lpstr>
      <vt:lpstr>What information do college admission officers review?</vt:lpstr>
      <vt:lpstr>The Transcript</vt:lpstr>
      <vt:lpstr>About Grades</vt:lpstr>
      <vt:lpstr>About Standardized Tests</vt:lpstr>
      <vt:lpstr>Standardized Testing</vt:lpstr>
      <vt:lpstr>Teacher Recommendations</vt:lpstr>
      <vt:lpstr>Activities</vt:lpstr>
      <vt:lpstr>What Makes a Good List Great?</vt:lpstr>
      <vt:lpstr>Decision Plans</vt:lpstr>
      <vt:lpstr>Owning the Process</vt:lpstr>
      <vt:lpstr>WINTER &amp; SPRING 2016/17</vt:lpstr>
      <vt:lpstr>SUMMER 2017</vt:lpstr>
      <vt:lpstr>FALL 2017 </vt:lpstr>
      <vt:lpstr>A Word About Financial Aid</vt:lpstr>
      <vt:lpstr>More Financial Aid</vt:lpstr>
      <vt:lpstr>Next Steps for Juniors</vt:lpstr>
      <vt:lpstr>The  Colorado Western Slope College Fair 2017</vt:lpstr>
      <vt:lpstr>How to Make the Most of The College Fair </vt:lpstr>
      <vt:lpstr>The Tips to Help You Stand Out </vt:lpstr>
      <vt:lpstr>Resources</vt:lpstr>
      <vt:lpstr>Future Meetings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Night for Juniors Class of 2019</dc:title>
  <dc:creator>DEBORAH MEDENWALDT</dc:creator>
  <cp:lastModifiedBy>District Employee</cp:lastModifiedBy>
  <cp:revision>2</cp:revision>
  <dcterms:modified xsi:type="dcterms:W3CDTF">2018-06-20T15:02:12Z</dcterms:modified>
</cp:coreProperties>
</file>